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1"/>
  </p:sldMasterIdLst>
  <p:notesMasterIdLst>
    <p:notesMasterId r:id="rId19"/>
  </p:notesMasterIdLst>
  <p:sldIdLst>
    <p:sldId id="274" r:id="rId2"/>
    <p:sldId id="275"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6" r:id="rId17"/>
    <p:sldId id="277" r:id="rId18"/>
  </p:sldIdLst>
  <p:sldSz cx="9144000" cy="6858000" type="screen4x3"/>
  <p:notesSz cx="6858000" cy="9144000"/>
  <p:embeddedFontLs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
      <p:font typeface="Wingdings 3" panose="05040102010807070707" pitchFamily="18" charset="2"/>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08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48203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60161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58574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08058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11131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6422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704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076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6655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52325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689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871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861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24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740904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41758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eerajexim.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drbkhatri@neerajexim.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0"/>
            <a:ext cx="7772400" cy="1371599"/>
          </a:xfrm>
          <a:prstGeom prst="rect">
            <a:avLst/>
          </a:prstGeom>
          <a:noFill/>
          <a:ln>
            <a:noFill/>
          </a:ln>
        </p:spPr>
        <p:txBody>
          <a:bodyPr spcFirstLastPara="1" wrap="square" lIns="0" tIns="0" rIns="18275" bIns="0" anchor="b" anchorCtr="0">
            <a:normAutofit fontScale="90000"/>
          </a:bodyPr>
          <a:lstStyle/>
          <a:p>
            <a:pPr marL="0" lvl="0" indent="0" algn="r" rtl="0">
              <a:spcBef>
                <a:spcPts val="0"/>
              </a:spcBef>
              <a:spcAft>
                <a:spcPts val="0"/>
              </a:spcAft>
              <a:buClr>
                <a:srgbClr val="372970"/>
              </a:buClr>
              <a:buSzPct val="100000"/>
              <a:buFont typeface="Calibri"/>
              <a:buNone/>
            </a:pPr>
            <a:r>
              <a:rPr lang="en-US" dirty="0">
                <a:solidFill>
                  <a:srgbClr val="372970"/>
                </a:solidFill>
              </a:rPr>
              <a:t>NEERAJ EXIM ENTERPRISES</a:t>
            </a:r>
            <a:endParaRPr dirty="0">
              <a:solidFill>
                <a:srgbClr val="372970"/>
              </a:solidFill>
            </a:endParaRPr>
          </a:p>
        </p:txBody>
      </p:sp>
      <p:sp>
        <p:nvSpPr>
          <p:cNvPr id="94" name="Google Shape;94;p13"/>
          <p:cNvSpPr txBox="1">
            <a:spLocks noGrp="1"/>
          </p:cNvSpPr>
          <p:nvPr>
            <p:ph type="subTitle" idx="1"/>
          </p:nvPr>
        </p:nvSpPr>
        <p:spPr>
          <a:xfrm>
            <a:off x="564776" y="2057400"/>
            <a:ext cx="8350624" cy="4800600"/>
          </a:xfrm>
          <a:prstGeom prst="rect">
            <a:avLst/>
          </a:prstGeom>
          <a:noFill/>
          <a:ln>
            <a:noFill/>
          </a:ln>
        </p:spPr>
        <p:txBody>
          <a:bodyPr spcFirstLastPara="1" wrap="square" lIns="0" tIns="45700" rIns="18275" bIns="45700" anchor="t" anchorCtr="0">
            <a:normAutofit/>
          </a:bodyPr>
          <a:lstStyle/>
          <a:p>
            <a:pPr marL="0" lvl="0" indent="0" algn="l" rtl="0">
              <a:spcBef>
                <a:spcPts val="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a:t>
            </a:r>
            <a:r>
              <a:rPr lang="en-US" u="sng" dirty="0">
                <a:solidFill>
                  <a:srgbClr val="002060"/>
                </a:solidFill>
                <a:ea typeface="Bookman Old Style"/>
                <a:cs typeface="Bookman Old Style"/>
                <a:sym typeface="Bookman Old Style"/>
              </a:rPr>
              <a:t>OFFICE &amp; WORKS ADDRESS</a:t>
            </a:r>
            <a:r>
              <a:rPr lang="en-US"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746/4/A, GIDC INDUSTRIAL ESTATE</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EPOXY HOUSE LANE, MAKARPURA</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VADODARA-390010 </a:t>
            </a:r>
            <a:endParaRPr dirty="0"/>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GUJARAT, INDIA</a:t>
            </a:r>
            <a:r>
              <a:rPr lang="en-US" u="sng" dirty="0">
                <a:solidFill>
                  <a:srgbClr val="002060"/>
                </a:solidFill>
                <a:ea typeface="Bookman Old Style"/>
                <a:cs typeface="Bookman Old Style"/>
                <a:sym typeface="Bookman Old Style"/>
              </a:rPr>
              <a:t> </a:t>
            </a:r>
            <a:endParaRPr dirty="0"/>
          </a:p>
          <a:p>
            <a:pPr marL="0" lvl="0" indent="0" algn="l" rtl="0">
              <a:spcBef>
                <a:spcPts val="520"/>
              </a:spcBef>
              <a:spcAft>
                <a:spcPts val="0"/>
              </a:spcAft>
              <a:buClr>
                <a:schemeClr val="dk1"/>
              </a:buClr>
              <a:buSzPts val="2470"/>
              <a:buFont typeface="Arial"/>
              <a:buNone/>
            </a:pPr>
            <a:endParaRPr u="sng" dirty="0">
              <a:solidFill>
                <a:srgbClr val="002060"/>
              </a:solidFill>
              <a:ea typeface="Bookman Old Style"/>
              <a:cs typeface="Bookman Old Style"/>
              <a:sym typeface="Bookman Old Style"/>
            </a:endParaRPr>
          </a:p>
          <a:p>
            <a:pPr marL="0" lvl="0" indent="0" algn="l" rtl="0">
              <a:spcBef>
                <a:spcPts val="520"/>
              </a:spcBef>
              <a:spcAft>
                <a:spcPts val="0"/>
              </a:spcAft>
              <a:buClr>
                <a:schemeClr val="dk1"/>
              </a:buClr>
              <a:buSzPts val="2470"/>
              <a:buFont typeface="Arial"/>
              <a:buNone/>
            </a:pPr>
            <a:r>
              <a:rPr lang="en-US" dirty="0">
                <a:solidFill>
                  <a:srgbClr val="002060"/>
                </a:solidFill>
                <a:ea typeface="Bookman Old Style"/>
                <a:cs typeface="Bookman Old Style"/>
                <a:sym typeface="Bookman Old Style"/>
              </a:rPr>
              <a:t>		Mobile  :  +91 9824260565</a:t>
            </a:r>
            <a:r>
              <a:rPr lang="en-US" b="1" dirty="0">
                <a:solidFill>
                  <a:srgbClr val="002060"/>
                </a:solidFill>
                <a:ea typeface="Bookman Old Style"/>
                <a:cs typeface="Bookman Old Style"/>
                <a:sym typeface="Bookman Old Style"/>
              </a:rPr>
              <a:t> </a:t>
            </a:r>
            <a:r>
              <a:rPr lang="en-US" dirty="0">
                <a:solidFill>
                  <a:srgbClr val="002060"/>
                </a:solidFill>
                <a:ea typeface="Bookman Old Style"/>
                <a:cs typeface="Bookman Old Style"/>
                <a:sym typeface="Bookman Old Style"/>
              </a:rPr>
              <a:t>/ +91 7698493390</a:t>
            </a:r>
            <a:endParaRPr dirty="0">
              <a:solidFill>
                <a:srgbClr val="002060"/>
              </a:solidFill>
              <a:ea typeface="Bookman Old Style"/>
              <a:cs typeface="Bookman Old Style"/>
              <a:sym typeface="Bookman Old Style"/>
            </a:endParaRPr>
          </a:p>
          <a:p>
            <a:pPr marL="0" lvl="0" indent="0" algn="l" rtl="0">
              <a:spcBef>
                <a:spcPts val="520"/>
              </a:spcBef>
              <a:spcAft>
                <a:spcPts val="0"/>
              </a:spcAft>
              <a:buSzPts val="2470"/>
              <a:buNone/>
            </a:pPr>
            <a:endParaRPr u="sng" dirty="0">
              <a:solidFill>
                <a:srgbClr val="002060"/>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subTitle" idx="1"/>
          </p:nvPr>
        </p:nvSpPr>
        <p:spPr>
          <a:xfrm>
            <a:off x="466165" y="147917"/>
            <a:ext cx="8148918" cy="63246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400" dirty="0">
                <a:solidFill>
                  <a:srgbClr val="372970"/>
                </a:solidFill>
              </a:rPr>
              <a:t>	</a:t>
            </a:r>
            <a:r>
              <a:rPr lang="en-US" sz="2400" u="sng" dirty="0">
                <a:solidFill>
                  <a:srgbClr val="372970"/>
                </a:solidFill>
              </a:rPr>
              <a:t>List of Machineries is as under</a:t>
            </a:r>
            <a:r>
              <a:rPr lang="en-US" sz="2400" dirty="0">
                <a:solidFill>
                  <a:srgbClr val="372970"/>
                </a:solidFill>
              </a:rPr>
              <a:t>:</a:t>
            </a:r>
            <a:endParaRPr sz="2400" dirty="0"/>
          </a:p>
          <a:p>
            <a:pPr marL="762000" lvl="2" algn="just" rtl="0">
              <a:spcBef>
                <a:spcPts val="480"/>
              </a:spcBef>
              <a:spcAft>
                <a:spcPts val="0"/>
              </a:spcAft>
              <a:buClr>
                <a:srgbClr val="372970"/>
              </a:buClr>
              <a:buSzPts val="2400"/>
            </a:pPr>
            <a:endParaRPr lang="en-US" sz="2400" dirty="0">
              <a:solidFill>
                <a:srgbClr val="372970"/>
              </a:solidFill>
              <a:sym typeface="Bookman Old Style"/>
            </a:endParaRPr>
          </a:p>
          <a:p>
            <a:pPr marL="774700" lvl="2" indent="-331788" algn="just" rtl="0">
              <a:spcBef>
                <a:spcPts val="480"/>
              </a:spcBef>
              <a:spcAft>
                <a:spcPts val="0"/>
              </a:spcAft>
              <a:buClr>
                <a:srgbClr val="372970"/>
              </a:buClr>
              <a:buSzPts val="2400"/>
              <a:buFont typeface="Wingdings" panose="05000000000000000000" pitchFamily="2" charset="2"/>
              <a:buChar char="v"/>
            </a:pPr>
            <a:r>
              <a:rPr lang="en-US" sz="2400" dirty="0">
                <a:solidFill>
                  <a:srgbClr val="372970"/>
                </a:solidFill>
                <a:ea typeface="Bookman Old Style"/>
                <a:cs typeface="Bookman Old Style"/>
                <a:sym typeface="Bookman Old Style"/>
              </a:rPr>
              <a:t>CNC Turning Centers. …8 Nos. </a:t>
            </a:r>
          </a:p>
          <a:p>
            <a:pPr marL="442912" lvl="2" algn="just" rtl="0">
              <a:spcBef>
                <a:spcPts val="480"/>
              </a:spcBef>
              <a:spcAft>
                <a:spcPts val="0"/>
              </a:spcAft>
              <a:buClr>
                <a:srgbClr val="372970"/>
              </a:buClr>
              <a:buSzPts val="2400"/>
            </a:pPr>
            <a:r>
              <a:rPr lang="en-US" sz="2400" dirty="0">
                <a:solidFill>
                  <a:srgbClr val="372970"/>
                </a:solidFill>
                <a:ea typeface="Bookman Old Style"/>
                <a:cs typeface="Bookman Old Style"/>
                <a:sym typeface="Bookman Old Style"/>
              </a:rPr>
              <a:t>		Super-cut 5, Super-cut-6  (PMT India make) </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Automatic and Semi automatic Traub of various makes  .. 12 Nos. </a:t>
            </a:r>
          </a:p>
          <a:p>
            <a:pPr marL="442912" lvl="2" algn="just" rtl="0">
              <a:spcBef>
                <a:spcPts val="440"/>
              </a:spcBef>
              <a:spcAft>
                <a:spcPts val="0"/>
              </a:spcAft>
              <a:buClr>
                <a:srgbClr val="372970"/>
              </a:buClr>
              <a:buSzPts val="2200"/>
            </a:pPr>
            <a:r>
              <a:rPr lang="en-US" sz="2400" dirty="0">
                <a:solidFill>
                  <a:srgbClr val="372970"/>
                </a:solidFill>
                <a:ea typeface="Bookman Old Style"/>
                <a:cs typeface="Bookman Old Style"/>
                <a:sym typeface="Bookman Old Style"/>
              </a:rPr>
              <a:t>		(Die range 1 mm to 60 mm) </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CNC Turning Center (HAAS USA MAKE) .. 5 Nos.</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Centre-less Grinder suitable for 35 mm Dia.</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Vertical Machining Centre (HAAS USA Make).. 3 nos.</a:t>
            </a:r>
          </a:p>
          <a:p>
            <a:pPr marL="442912" lvl="2" algn="just" rtl="0">
              <a:spcBef>
                <a:spcPts val="440"/>
              </a:spcBef>
              <a:spcAft>
                <a:spcPts val="0"/>
              </a:spcAft>
              <a:buClr>
                <a:srgbClr val="372970"/>
              </a:buClr>
              <a:buSzPts val="2200"/>
            </a:pPr>
            <a:r>
              <a:rPr lang="en-US" sz="2400" dirty="0">
                <a:solidFill>
                  <a:srgbClr val="372970"/>
                </a:solidFill>
                <a:ea typeface="Bookman Old Style"/>
                <a:cs typeface="Bookman Old Style"/>
                <a:sym typeface="Bookman Old Style"/>
              </a:rPr>
              <a:t>		(MODEL VF-2, CAPACITY 762 L X 410 X 500 MM)</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Lathe machines…5 Nos. </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Vibratory Deburring &amp; Polishing Machine</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Drilling Machines and Small Lathes</a:t>
            </a:r>
            <a:endParaRPr sz="2400" dirty="0"/>
          </a:p>
          <a:p>
            <a:pPr marL="774700" lvl="2" indent="-331788" algn="just" rtl="0">
              <a:spcBef>
                <a:spcPts val="440"/>
              </a:spcBef>
              <a:spcAft>
                <a:spcPts val="0"/>
              </a:spcAft>
              <a:buClr>
                <a:srgbClr val="372970"/>
              </a:buClr>
              <a:buSzPts val="2200"/>
              <a:buFont typeface="Wingdings" panose="05000000000000000000" pitchFamily="2" charset="2"/>
              <a:buChar char="v"/>
            </a:pPr>
            <a:r>
              <a:rPr lang="en-US" sz="2400" dirty="0">
                <a:solidFill>
                  <a:srgbClr val="372970"/>
                </a:solidFill>
                <a:ea typeface="Bookman Old Style"/>
                <a:cs typeface="Bookman Old Style"/>
                <a:sym typeface="Bookman Old Style"/>
              </a:rPr>
              <a:t>Tool and Cutter Grinder</a:t>
            </a:r>
            <a:endParaRPr sz="2400" dirty="0">
              <a:solidFill>
                <a:srgbClr val="372970"/>
              </a:solidFill>
              <a:ea typeface="Bookman Old Style"/>
              <a:cs typeface="Bookman Old Style"/>
              <a:sym typeface="Bookman Old Sty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subTitle" idx="1"/>
          </p:nvPr>
        </p:nvSpPr>
        <p:spPr>
          <a:xfrm>
            <a:off x="544944" y="457200"/>
            <a:ext cx="8017165" cy="64008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CNC Machined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51" name="Google Shape;151;p23"/>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52" name="Google Shape;152;p23" descr="banner-1.jpg"/>
          <p:cNvPicPr preferRelativeResize="0"/>
          <p:nvPr/>
        </p:nvPicPr>
        <p:blipFill rotWithShape="1">
          <a:blip r:embed="rId3">
            <a:alphaModFix/>
          </a:blip>
          <a:srcRect/>
          <a:stretch/>
        </p:blipFill>
        <p:spPr>
          <a:xfrm>
            <a:off x="544944" y="1676400"/>
            <a:ext cx="8017165" cy="452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subTitle" idx="1"/>
          </p:nvPr>
        </p:nvSpPr>
        <p:spPr>
          <a:xfrm>
            <a:off x="480290" y="457200"/>
            <a:ext cx="8017165" cy="64008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Pictures of some of the CNC Machined components developed: </a:t>
            </a:r>
            <a:endParaRPr dirty="0"/>
          </a:p>
          <a:p>
            <a:pPr marL="0" lvl="0" indent="0" algn="just" rtl="0">
              <a:spcBef>
                <a:spcPts val="560"/>
              </a:spcBef>
              <a:spcAft>
                <a:spcPts val="0"/>
              </a:spcAft>
              <a:buSzPts val="2660"/>
              <a:buNone/>
            </a:pPr>
            <a:endParaRPr sz="2800" dirty="0">
              <a:solidFill>
                <a:srgbClr val="372970"/>
              </a:solidFill>
            </a:endParaRPr>
          </a:p>
          <a:p>
            <a:pPr marL="0" lvl="0" indent="0" algn="just" rtl="0">
              <a:spcBef>
                <a:spcPts val="560"/>
              </a:spcBef>
              <a:spcAft>
                <a:spcPts val="0"/>
              </a:spcAft>
              <a:buSzPts val="2660"/>
              <a:buNone/>
            </a:pPr>
            <a:endParaRPr sz="2800" dirty="0">
              <a:solidFill>
                <a:srgbClr val="372970"/>
              </a:solidFill>
            </a:endParaRPr>
          </a:p>
        </p:txBody>
      </p:sp>
      <p:sp>
        <p:nvSpPr>
          <p:cNvPr id="158" name="Google Shape;158;p24"/>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pic>
        <p:nvPicPr>
          <p:cNvPr id="159" name="Google Shape;159;p24" descr="cnc machined components.jpg"/>
          <p:cNvPicPr preferRelativeResize="0"/>
          <p:nvPr/>
        </p:nvPicPr>
        <p:blipFill rotWithShape="1">
          <a:blip r:embed="rId3">
            <a:alphaModFix/>
          </a:blip>
          <a:srcRect/>
          <a:stretch/>
        </p:blipFill>
        <p:spPr>
          <a:xfrm>
            <a:off x="480290" y="1752600"/>
            <a:ext cx="8017165" cy="4324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subTitle" idx="1"/>
          </p:nvPr>
        </p:nvSpPr>
        <p:spPr>
          <a:xfrm>
            <a:off x="535708" y="609600"/>
            <a:ext cx="8081819" cy="62484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SzPts val="2660"/>
              <a:buNone/>
            </a:pPr>
            <a:r>
              <a:rPr lang="en-US" sz="2400" dirty="0">
                <a:solidFill>
                  <a:srgbClr val="372970"/>
                </a:solidFill>
              </a:rPr>
              <a:t>	</a:t>
            </a:r>
            <a:r>
              <a:rPr lang="en-US" sz="2400" b="1" u="sng" dirty="0">
                <a:solidFill>
                  <a:srgbClr val="372970"/>
                </a:solidFill>
              </a:rPr>
              <a:t>COMPANY INFORMATION</a:t>
            </a:r>
            <a:r>
              <a:rPr lang="en-US" sz="2400" b="1" dirty="0">
                <a:solidFill>
                  <a:srgbClr val="372970"/>
                </a:solidFill>
              </a:rPr>
              <a:t>:	</a:t>
            </a:r>
            <a:endParaRPr sz="2400" dirty="0"/>
          </a:p>
          <a:p>
            <a:pPr marL="0" lvl="0" indent="0" algn="l" rtl="0">
              <a:spcBef>
                <a:spcPts val="560"/>
              </a:spcBef>
              <a:spcAft>
                <a:spcPts val="0"/>
              </a:spcAft>
              <a:buSzPts val="2660"/>
              <a:buNone/>
            </a:pPr>
            <a:endParaRPr sz="2400" dirty="0">
              <a:solidFill>
                <a:srgbClr val="372970"/>
              </a:solidFill>
            </a:endParaRPr>
          </a:p>
          <a:p>
            <a:pPr marL="0" lvl="0" indent="457200" algn="l" rtl="0">
              <a:spcBef>
                <a:spcPts val="560"/>
              </a:spcBef>
              <a:spcAft>
                <a:spcPts val="0"/>
              </a:spcAft>
              <a:buClr>
                <a:schemeClr val="dk1"/>
              </a:buClr>
              <a:buSzPts val="2660"/>
              <a:buFont typeface="Arial"/>
              <a:buNone/>
            </a:pPr>
            <a:r>
              <a:rPr lang="en-US" sz="2400" dirty="0">
                <a:solidFill>
                  <a:srgbClr val="372970"/>
                </a:solidFill>
                <a:ea typeface="Bookman Old Style"/>
                <a:cs typeface="Bookman Old Style"/>
                <a:sym typeface="Bookman Old Style"/>
              </a:rPr>
              <a:t>No. of employees working: Administrative: 8 persons</a:t>
            </a:r>
            <a:endParaRPr sz="2400"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Workshop &amp; Inspection : 20 persons</a:t>
            </a:r>
            <a:endParaRPr sz="2400" dirty="0"/>
          </a:p>
          <a:p>
            <a:pPr marL="0" lvl="0" indent="0" algn="l" rtl="0">
              <a:spcBef>
                <a:spcPts val="480"/>
              </a:spcBef>
              <a:spcAft>
                <a:spcPts val="0"/>
              </a:spcAft>
              <a:buClr>
                <a:schemeClr val="dk1"/>
              </a:buClr>
              <a:buSzPts val="2280"/>
              <a:buFont typeface="Arial"/>
              <a:buNone/>
            </a:pPr>
            <a:endParaRPr sz="2400"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Our company website: </a:t>
            </a:r>
            <a:r>
              <a:rPr lang="en-US" sz="2400" u="sng" dirty="0">
                <a:solidFill>
                  <a:schemeClr val="hlink"/>
                </a:solidFill>
                <a:ea typeface="Bookman Old Style"/>
                <a:cs typeface="Bookman Old Style"/>
                <a:sym typeface="Bookman Old Style"/>
                <a:hlinkClick r:id="rId3"/>
              </a:rPr>
              <a:t>www.neerajexim.com</a:t>
            </a:r>
            <a:endParaRPr lang="en-US" sz="2400"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Email id: 	</a:t>
            </a:r>
            <a:r>
              <a:rPr lang="en-US" sz="2400" u="sng" dirty="0">
                <a:solidFill>
                  <a:srgbClr val="002060"/>
                </a:solidFill>
                <a:ea typeface="Bookman Old Style"/>
                <a:cs typeface="Bookman Old Style"/>
                <a:sym typeface="Bookman Old Style"/>
                <a:hlinkClick r:id="rId4">
                  <a:extLst>
                    <a:ext uri="{A12FA001-AC4F-418D-AE19-62706E023703}">
                      <ahyp:hlinkClr xmlns:ahyp="http://schemas.microsoft.com/office/drawing/2018/hyperlinkcolor" val="tx"/>
                    </a:ext>
                  </a:extLst>
                </a:hlinkClick>
              </a:rPr>
              <a:t>drbkhatri@neerajexim.com</a:t>
            </a:r>
            <a:endParaRPr lang="en-US" sz="2400" dirty="0">
              <a:solidFill>
                <a:srgbClr val="002060"/>
              </a:solidFill>
              <a:ea typeface="Bookman Old Style"/>
              <a:cs typeface="Bookman Old Style"/>
              <a:sym typeface="Bookman Old Style"/>
            </a:endParaRPr>
          </a:p>
          <a:p>
            <a:pPr marL="1371600" lvl="0" indent="457200" algn="l" rtl="0">
              <a:spcBef>
                <a:spcPts val="480"/>
              </a:spcBef>
              <a:spcAft>
                <a:spcPts val="0"/>
              </a:spcAft>
              <a:buClr>
                <a:schemeClr val="dk1"/>
              </a:buClr>
              <a:buSzPts val="2280"/>
              <a:buFont typeface="Arial"/>
              <a:buNone/>
            </a:pPr>
            <a:r>
              <a:rPr lang="en-US" sz="2400" u="sng">
                <a:solidFill>
                  <a:srgbClr val="372970"/>
                </a:solidFill>
                <a:ea typeface="Bookman Old Style"/>
                <a:cs typeface="Bookman Old Style"/>
                <a:sym typeface="Bookman Old Style"/>
              </a:rPr>
              <a:t>niraj@neerajexim.</a:t>
            </a:r>
            <a:r>
              <a:rPr lang="en-US" sz="2400" u="sng" dirty="0">
                <a:solidFill>
                  <a:srgbClr val="372970"/>
                </a:solidFill>
                <a:ea typeface="Bookman Old Style"/>
                <a:cs typeface="Bookman Old Style"/>
                <a:sym typeface="Bookman Old Style"/>
              </a:rPr>
              <a:t>com</a:t>
            </a:r>
            <a:endParaRPr lang="en-US" sz="2400"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a:t>
            </a:r>
            <a:endParaRPr lang="en-US" sz="2400" dirty="0"/>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Contact : Daulat R Brahmkhatri, Proprietor</a:t>
            </a:r>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Niraj D Brahmkhatri, Export Manager </a:t>
            </a:r>
          </a:p>
          <a:p>
            <a:pPr marL="0" lvl="0" indent="0" algn="l" rtl="0">
              <a:spcBef>
                <a:spcPts val="480"/>
              </a:spcBef>
              <a:spcAft>
                <a:spcPts val="0"/>
              </a:spcAft>
              <a:buClr>
                <a:schemeClr val="dk1"/>
              </a:buClr>
              <a:buSzPts val="2280"/>
              <a:buFont typeface="Arial"/>
              <a:buNone/>
            </a:pPr>
            <a:r>
              <a:rPr lang="en-US" sz="2400" dirty="0">
                <a:solidFill>
                  <a:srgbClr val="372970"/>
                </a:solidFill>
                <a:ea typeface="Bookman Old Style"/>
                <a:cs typeface="Bookman Old Style"/>
                <a:sym typeface="Bookman Old Style"/>
              </a:rPr>
              <a:t>	Mobile No: +91 9824260565/+91 7698493390 	</a:t>
            </a:r>
          </a:p>
          <a:p>
            <a:pPr marL="0" lvl="0" indent="0" algn="l" rtl="0">
              <a:spcBef>
                <a:spcPts val="480"/>
              </a:spcBef>
              <a:spcAft>
                <a:spcPts val="0"/>
              </a:spcAft>
              <a:buSzPts val="2280"/>
              <a:buNone/>
            </a:pPr>
            <a:endParaRPr sz="2400" dirty="0">
              <a:solidFill>
                <a:srgbClr val="372970"/>
              </a:solidFill>
              <a:ea typeface="Bookman Old Style"/>
              <a:cs typeface="Bookman Old Style"/>
              <a:sym typeface="Bookman Old Sty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subTitle" idx="1"/>
          </p:nvPr>
        </p:nvSpPr>
        <p:spPr>
          <a:xfrm>
            <a:off x="663388" y="1066800"/>
            <a:ext cx="7395883" cy="4957482"/>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SzPts val="1900"/>
              <a:buNone/>
            </a:pPr>
            <a:r>
              <a:rPr lang="en-US" sz="2800" b="1" dirty="0">
                <a:solidFill>
                  <a:srgbClr val="372970"/>
                </a:solidFill>
              </a:rPr>
              <a:t> </a:t>
            </a:r>
            <a:r>
              <a:rPr lang="en-US" sz="2800" b="1" u="sng" dirty="0">
                <a:solidFill>
                  <a:srgbClr val="372970"/>
                </a:solidFill>
              </a:rPr>
              <a:t>COMPANY DETAILS</a:t>
            </a:r>
            <a:r>
              <a:rPr lang="en-US" sz="2800" b="1" dirty="0">
                <a:solidFill>
                  <a:srgbClr val="372970"/>
                </a:solidFill>
              </a:rPr>
              <a:t>:</a:t>
            </a:r>
            <a:endParaRPr sz="2800" dirty="0">
              <a:solidFill>
                <a:srgbClr val="372970"/>
              </a:solidFill>
            </a:endParaRPr>
          </a:p>
          <a:p>
            <a:pPr marL="0" lvl="0" indent="0" algn="l" rtl="0">
              <a:spcBef>
                <a:spcPts val="400"/>
              </a:spcBef>
              <a:spcAft>
                <a:spcPts val="0"/>
              </a:spcAft>
              <a:buSzPts val="1900"/>
              <a:buNone/>
            </a:pPr>
            <a:r>
              <a:rPr lang="en-US" sz="2800" dirty="0">
                <a:solidFill>
                  <a:srgbClr val="372970"/>
                </a:solidFill>
              </a:rPr>
              <a:t> </a:t>
            </a:r>
            <a:endParaRPr sz="2800" dirty="0">
              <a:solidFill>
                <a:srgbClr val="372970"/>
              </a:solidFill>
            </a:endParaRPr>
          </a:p>
          <a:p>
            <a:pPr marL="0" lvl="0" indent="0" algn="l" rtl="0">
              <a:spcBef>
                <a:spcPts val="400"/>
              </a:spcBef>
              <a:spcAft>
                <a:spcPts val="0"/>
              </a:spcAft>
              <a:buSzPts val="1900"/>
              <a:buNone/>
            </a:pPr>
            <a:endParaRPr sz="2800" dirty="0">
              <a:solidFill>
                <a:srgbClr val="372970"/>
              </a:solidFill>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GST Registration No….. 24AALPB4788M1Z9 </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Importer Exporter Code (IEC)…..3402002850</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80"/>
              </a:spcBef>
              <a:spcAft>
                <a:spcPts val="0"/>
              </a:spcAft>
              <a:buSzPts val="2280"/>
              <a:buNone/>
            </a:pPr>
            <a:r>
              <a:rPr lang="en-US" sz="2800" dirty="0">
                <a:solidFill>
                  <a:srgbClr val="372970"/>
                </a:solidFill>
                <a:ea typeface="Bookman Old Style"/>
                <a:cs typeface="Bookman Old Style"/>
                <a:sym typeface="Bookman Old Style"/>
              </a:rPr>
              <a:t>D &amp; B DUNS NO: 86-453-5667</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0" lvl="0" indent="0" algn="l" rtl="0">
              <a:spcBef>
                <a:spcPts val="400"/>
              </a:spcBef>
              <a:spcAft>
                <a:spcPts val="0"/>
              </a:spcAft>
              <a:buSzPts val="1900"/>
              <a:buNone/>
            </a:pPr>
            <a:endParaRPr sz="2800" dirty="0">
              <a:solidFill>
                <a:srgbClr val="37297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subTitle" idx="1"/>
          </p:nvPr>
        </p:nvSpPr>
        <p:spPr>
          <a:xfrm>
            <a:off x="681318" y="533400"/>
            <a:ext cx="7342094" cy="6324600"/>
          </a:xfrm>
          <a:prstGeom prst="rect">
            <a:avLst/>
          </a:prstGeom>
          <a:noFill/>
          <a:ln>
            <a:noFill/>
          </a:ln>
        </p:spPr>
        <p:txBody>
          <a:bodyPr spcFirstLastPara="1" wrap="square" lIns="0" tIns="45700" rIns="18275" bIns="45700" anchor="t" anchorCtr="0">
            <a:normAutofit lnSpcReduction="10000"/>
          </a:bodyPr>
          <a:lstStyle/>
          <a:p>
            <a:pPr marL="0" lvl="0" indent="0" algn="ctr" rtl="0">
              <a:spcBef>
                <a:spcPts val="0"/>
              </a:spcBef>
              <a:spcAft>
                <a:spcPts val="0"/>
              </a:spcAft>
              <a:buSzPts val="1900"/>
              <a:buNone/>
            </a:pPr>
            <a:r>
              <a:rPr lang="en-US" sz="2800" b="1" dirty="0">
                <a:solidFill>
                  <a:srgbClr val="372970"/>
                </a:solidFill>
              </a:rPr>
              <a:t> </a:t>
            </a:r>
            <a:r>
              <a:rPr lang="en-US" sz="2800" b="1" u="sng" dirty="0">
                <a:solidFill>
                  <a:srgbClr val="372970"/>
                </a:solidFill>
              </a:rPr>
              <a:t>CERTIFICATIONS</a:t>
            </a:r>
            <a:r>
              <a:rPr lang="en-US" sz="2800" dirty="0">
                <a:solidFill>
                  <a:srgbClr val="372970"/>
                </a:solidFill>
              </a:rPr>
              <a:t>:</a:t>
            </a:r>
            <a:endParaRPr sz="2800" dirty="0"/>
          </a:p>
          <a:p>
            <a:pPr marL="0" lvl="0" indent="0" algn="l" rtl="0">
              <a:spcBef>
                <a:spcPts val="560"/>
              </a:spcBef>
              <a:spcAft>
                <a:spcPts val="0"/>
              </a:spcAft>
              <a:buSzPts val="2660"/>
              <a:buNone/>
            </a:pPr>
            <a:r>
              <a:rPr lang="en-US" sz="2800" dirty="0">
                <a:solidFill>
                  <a:srgbClr val="372970"/>
                </a:solidFill>
              </a:rPr>
              <a:t> </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	</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NEERAJ EXIM ENTERPRISES</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Manufacture and Export of Mechanical Components and Fabricated assemblies for Industrial Use.</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ISO 9001:2015</a:t>
            </a:r>
            <a:endParaRPr sz="2800" dirty="0"/>
          </a:p>
          <a:p>
            <a:pPr marL="514350" lvl="0" indent="-514350" algn="ctr" rtl="0">
              <a:spcBef>
                <a:spcPts val="560"/>
              </a:spcBef>
              <a:spcAft>
                <a:spcPts val="0"/>
              </a:spcAft>
              <a:buSzPts val="2660"/>
              <a:buNone/>
            </a:pPr>
            <a:r>
              <a:rPr lang="en-US" sz="2800" dirty="0">
                <a:solidFill>
                  <a:srgbClr val="372970"/>
                </a:solidFill>
                <a:ea typeface="Bookman Old Style"/>
                <a:cs typeface="Bookman Old Style"/>
                <a:sym typeface="Bookman Old Style"/>
              </a:rPr>
              <a:t>     Quality Management Systems</a:t>
            </a:r>
            <a:endParaRPr sz="2800" dirty="0"/>
          </a:p>
          <a:p>
            <a:pPr marL="0" lvl="0" indent="0" algn="ctr" rtl="0">
              <a:spcBef>
                <a:spcPts val="560"/>
              </a:spcBef>
              <a:spcAft>
                <a:spcPts val="0"/>
              </a:spcAft>
              <a:buSzPts val="2660"/>
              <a:buNone/>
            </a:pPr>
            <a:endParaRPr sz="2800" dirty="0">
              <a:solidFill>
                <a:srgbClr val="372970"/>
              </a:solidFill>
              <a:ea typeface="Bookman Old Style"/>
              <a:cs typeface="Bookman Old Style"/>
              <a:sym typeface="Bookman Old Style"/>
            </a:endParaRPr>
          </a:p>
          <a:p>
            <a:pPr marL="0" lvl="0" indent="0" algn="ctr" rtl="0">
              <a:spcBef>
                <a:spcPts val="560"/>
              </a:spcBef>
              <a:spcAft>
                <a:spcPts val="0"/>
              </a:spcAft>
              <a:buSzPts val="2660"/>
              <a:buNone/>
            </a:pPr>
            <a:endParaRPr sz="2800" dirty="0">
              <a:solidFill>
                <a:srgbClr val="372970"/>
              </a:solidFill>
              <a:ea typeface="Bookman Old Style"/>
              <a:cs typeface="Bookman Old Style"/>
              <a:sym typeface="Bookman Old Style"/>
            </a:endParaRPr>
          </a:p>
          <a:p>
            <a:pPr marL="0" lvl="0" indent="0" algn="ctr" rtl="0">
              <a:spcBef>
                <a:spcPts val="560"/>
              </a:spcBef>
              <a:spcAft>
                <a:spcPts val="0"/>
              </a:spcAft>
              <a:buSzPts val="2660"/>
              <a:buNone/>
            </a:pPr>
            <a:r>
              <a:rPr lang="en-US" sz="2800" dirty="0">
                <a:solidFill>
                  <a:srgbClr val="372970"/>
                </a:solidFill>
              </a:rPr>
              <a:t> </a:t>
            </a:r>
            <a:endParaRPr sz="2800" dirty="0"/>
          </a:p>
          <a:p>
            <a:pPr marL="0" lvl="0" indent="0" algn="l" rtl="0">
              <a:spcBef>
                <a:spcPts val="560"/>
              </a:spcBef>
              <a:spcAft>
                <a:spcPts val="0"/>
              </a:spcAft>
              <a:buSzPts val="2660"/>
              <a:buNone/>
            </a:pPr>
            <a:r>
              <a:rPr lang="en-US" sz="2800" dirty="0">
                <a:solidFill>
                  <a:srgbClr val="372970"/>
                </a:solidFill>
              </a:rPr>
              <a:t> </a:t>
            </a:r>
            <a:endParaRPr sz="2800" dirty="0"/>
          </a:p>
          <a:p>
            <a:pPr marL="0" lvl="0" indent="0" algn="l" rtl="0">
              <a:spcBef>
                <a:spcPts val="400"/>
              </a:spcBef>
              <a:spcAft>
                <a:spcPts val="0"/>
              </a:spcAft>
              <a:buSzPts val="1900"/>
              <a:buNone/>
            </a:pPr>
            <a:endParaRPr sz="2800" dirty="0">
              <a:solidFill>
                <a:srgbClr val="37297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subTitle" idx="1"/>
          </p:nvPr>
        </p:nvSpPr>
        <p:spPr>
          <a:xfrm>
            <a:off x="457200" y="533400"/>
            <a:ext cx="7888941" cy="63246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SzPts val="1900"/>
              <a:buNone/>
            </a:pPr>
            <a:r>
              <a:rPr lang="en-US" sz="2800" b="1" dirty="0">
                <a:solidFill>
                  <a:srgbClr val="372970"/>
                </a:solidFill>
              </a:rPr>
              <a:t> </a:t>
            </a:r>
            <a:r>
              <a:rPr lang="en-US" sz="2800" b="1" u="sng" dirty="0">
                <a:solidFill>
                  <a:srgbClr val="372970"/>
                </a:solidFill>
              </a:rPr>
              <a:t>PROFESSIONAL MEMBERSHIPS</a:t>
            </a:r>
            <a:r>
              <a:rPr lang="en-US" sz="2800" b="1" dirty="0">
                <a:solidFill>
                  <a:srgbClr val="372970"/>
                </a:solidFill>
              </a:rPr>
              <a:t>:</a:t>
            </a:r>
            <a:endParaRPr sz="2800" dirty="0"/>
          </a:p>
          <a:p>
            <a:pPr marL="0" lvl="0" indent="0" algn="l" rtl="0">
              <a:spcBef>
                <a:spcPts val="480"/>
              </a:spcBef>
              <a:spcAft>
                <a:spcPts val="0"/>
              </a:spcAft>
              <a:buSzPts val="2280"/>
              <a:buNone/>
            </a:pPr>
            <a:endParaRPr sz="2800" dirty="0">
              <a:solidFill>
                <a:srgbClr val="372970"/>
              </a:solidFill>
              <a:ea typeface="Bookman Old Style"/>
              <a:cs typeface="Bookman Old Style"/>
              <a:sym typeface="Bookman Old Style"/>
            </a:endParaRP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1. Vadodara Chamber of Commerce and Industry (VCCI)</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GIDC Industrial Estate, Makarpura</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Vadodara, Gujarat, India.</a:t>
            </a:r>
            <a:endParaRPr sz="2800" dirty="0"/>
          </a:p>
          <a:p>
            <a:pPr marL="457200" lvl="0" indent="-457200" algn="l" rtl="0">
              <a:spcBef>
                <a:spcPts val="480"/>
              </a:spcBef>
              <a:spcAft>
                <a:spcPts val="0"/>
              </a:spcAft>
              <a:buSzPts val="2280"/>
              <a:buNone/>
            </a:pPr>
            <a:endParaRPr sz="2800" dirty="0">
              <a:solidFill>
                <a:srgbClr val="372970"/>
              </a:solidFill>
            </a:endParaRP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2. Federation of Indian Export </a:t>
            </a:r>
            <a:r>
              <a:rPr lang="en-US" sz="2800" dirty="0" err="1">
                <a:solidFill>
                  <a:srgbClr val="372970"/>
                </a:solidFill>
                <a:ea typeface="Bookman Old Style"/>
                <a:cs typeface="Bookman Old Style"/>
                <a:sym typeface="Bookman Old Style"/>
              </a:rPr>
              <a:t>Organisations</a:t>
            </a:r>
            <a:r>
              <a:rPr lang="en-US" sz="2800" dirty="0">
                <a:solidFill>
                  <a:srgbClr val="372970"/>
                </a:solidFill>
                <a:ea typeface="Bookman Old Style"/>
                <a:cs typeface="Bookman Old Style"/>
                <a:sym typeface="Bookman Old Style"/>
              </a:rPr>
              <a:t> </a:t>
            </a:r>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(F.I.E.O.)</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Times Square	</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Andheri-Kurla Road,</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Andheri, Mumbai 400 059.</a:t>
            </a:r>
            <a:endParaRPr sz="2800" dirty="0"/>
          </a:p>
          <a:p>
            <a:pPr marL="457200" lvl="0" indent="-457200" algn="l" rtl="0">
              <a:spcBef>
                <a:spcPts val="560"/>
              </a:spcBef>
              <a:spcAft>
                <a:spcPts val="0"/>
              </a:spcAft>
              <a:buSzPts val="2660"/>
              <a:buNone/>
            </a:pPr>
            <a:r>
              <a:rPr lang="en-US" sz="2800" dirty="0">
                <a:solidFill>
                  <a:srgbClr val="372970"/>
                </a:solidFill>
                <a:ea typeface="Bookman Old Style"/>
                <a:cs typeface="Bookman Old Style"/>
                <a:sym typeface="Bookman Old Style"/>
              </a:rPr>
              <a:t>	</a:t>
            </a:r>
            <a:endParaRPr sz="2800" dirty="0">
              <a:solidFill>
                <a:srgbClr val="37297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subTitle" idx="1"/>
          </p:nvPr>
        </p:nvSpPr>
        <p:spPr>
          <a:xfrm>
            <a:off x="681318" y="381000"/>
            <a:ext cx="7727576" cy="6324600"/>
          </a:xfrm>
          <a:prstGeom prst="rect">
            <a:avLst/>
          </a:prstGeom>
          <a:noFill/>
          <a:ln>
            <a:noFill/>
          </a:ln>
        </p:spPr>
        <p:txBody>
          <a:bodyPr spcFirstLastPara="1" wrap="square" lIns="0" tIns="45700" rIns="18275" bIns="45700" anchor="t" anchorCtr="0">
            <a:noAutofit/>
          </a:bodyPr>
          <a:lstStyle/>
          <a:p>
            <a:pPr marL="0" lvl="0" indent="0" algn="l" rtl="0">
              <a:spcBef>
                <a:spcPts val="0"/>
              </a:spcBef>
              <a:spcAft>
                <a:spcPts val="0"/>
              </a:spcAft>
              <a:buClr>
                <a:schemeClr val="dk1"/>
              </a:buClr>
              <a:buSzPts val="2660"/>
              <a:buFont typeface="Arial"/>
              <a:buNone/>
            </a:pPr>
            <a:r>
              <a:rPr lang="en-US" sz="2800" b="1" dirty="0">
                <a:solidFill>
                  <a:srgbClr val="372970"/>
                </a:solidFill>
              </a:rPr>
              <a:t> </a:t>
            </a:r>
            <a:r>
              <a:rPr lang="en-US" sz="2800" b="1" u="sng" dirty="0">
                <a:solidFill>
                  <a:srgbClr val="372970"/>
                </a:solidFill>
              </a:rPr>
              <a:t>BANKERS</a:t>
            </a:r>
            <a:r>
              <a:rPr lang="en-US" sz="2800" dirty="0">
                <a:solidFill>
                  <a:srgbClr val="372970"/>
                </a:solidFill>
              </a:rPr>
              <a:t>:</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rPr>
              <a:t>1.     </a:t>
            </a:r>
            <a:r>
              <a:rPr lang="en-US" sz="2800" dirty="0">
                <a:solidFill>
                  <a:srgbClr val="372970"/>
                </a:solidFill>
                <a:ea typeface="Bookman Old Style"/>
                <a:cs typeface="Bookman Old Style"/>
                <a:sym typeface="Bookman Old Style"/>
              </a:rPr>
              <a:t>IDBI Bank Limited</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1st Floor, Garg Plaza, 46-A,</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Gautam Nagar, Near MGVCL Building,</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Race Course Road, Baroda 390 007, Gujarat.</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2.  ICICI Bank Limited</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Landmark Building, </a:t>
            </a:r>
            <a:endParaRPr sz="2800" dirty="0">
              <a:solidFill>
                <a:srgbClr val="372970"/>
              </a:solidFill>
              <a:ea typeface="Bookman Old Style"/>
              <a:cs typeface="Bookman Old Style"/>
              <a:sym typeface="Bookman Old Style"/>
            </a:endParaRPr>
          </a:p>
          <a:p>
            <a:pPr marL="0" lvl="0" indent="45720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Race Course Circle Road, </a:t>
            </a:r>
            <a:r>
              <a:rPr lang="en-US" sz="2800" dirty="0" err="1">
                <a:solidFill>
                  <a:srgbClr val="372970"/>
                </a:solidFill>
                <a:ea typeface="Bookman Old Style"/>
                <a:cs typeface="Bookman Old Style"/>
                <a:sym typeface="Bookman Old Style"/>
              </a:rPr>
              <a:t>Alkapuri</a:t>
            </a:r>
            <a:r>
              <a:rPr lang="en-US" sz="2800" dirty="0">
                <a:solidFill>
                  <a:srgbClr val="372970"/>
                </a:solidFill>
                <a:ea typeface="Bookman Old Style"/>
                <a:cs typeface="Bookman Old Style"/>
                <a:sym typeface="Bookman Old Style"/>
              </a:rPr>
              <a:t>, </a:t>
            </a:r>
            <a:endParaRPr sz="2800" dirty="0"/>
          </a:p>
          <a:p>
            <a:pPr marL="0" lvl="0" indent="0" algn="l" rtl="0">
              <a:spcBef>
                <a:spcPts val="560"/>
              </a:spcBef>
              <a:spcAft>
                <a:spcPts val="0"/>
              </a:spcAft>
              <a:buClr>
                <a:schemeClr val="dk1"/>
              </a:buClr>
              <a:buSzPts val="2660"/>
              <a:buFont typeface="Arial"/>
              <a:buNone/>
            </a:pPr>
            <a:r>
              <a:rPr lang="en-US" sz="2800" dirty="0">
                <a:solidFill>
                  <a:srgbClr val="372970"/>
                </a:solidFill>
                <a:ea typeface="Bookman Old Style"/>
                <a:cs typeface="Bookman Old Style"/>
                <a:sym typeface="Bookman Old Style"/>
              </a:rPr>
              <a:t>     Baroda 390 015, Gujarat</a:t>
            </a:r>
            <a:endParaRPr sz="2800" dirty="0">
              <a:solidFill>
                <a:srgbClr val="372970"/>
              </a:solidFill>
            </a:endParaRPr>
          </a:p>
          <a:p>
            <a:pPr marL="0" lvl="0" indent="0" algn="l" rtl="0">
              <a:spcBef>
                <a:spcPts val="560"/>
              </a:spcBef>
              <a:spcAft>
                <a:spcPts val="0"/>
              </a:spcAft>
              <a:buSzPts val="2660"/>
              <a:buNone/>
            </a:pPr>
            <a:endParaRPr sz="2800" b="1" dirty="0">
              <a:solidFill>
                <a:srgbClr val="37297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685800" y="-376517"/>
            <a:ext cx="7772400" cy="1143000"/>
          </a:xfrm>
          <a:prstGeom prst="rect">
            <a:avLst/>
          </a:prstGeom>
          <a:noFill/>
          <a:ln>
            <a:noFill/>
          </a:ln>
        </p:spPr>
        <p:txBody>
          <a:bodyPr spcFirstLastPara="1" wrap="square" lIns="0" tIns="0" rIns="18275" bIns="0" anchor="b" anchorCtr="0">
            <a:normAutofit/>
          </a:bodyPr>
          <a:lstStyle/>
          <a:p>
            <a:pPr marL="0" lvl="0" indent="0" algn="ctr" rtl="0">
              <a:spcBef>
                <a:spcPts val="0"/>
              </a:spcBef>
              <a:spcAft>
                <a:spcPts val="0"/>
              </a:spcAft>
              <a:buClr>
                <a:srgbClr val="372970"/>
              </a:buClr>
              <a:buSzPts val="5600"/>
              <a:buFont typeface="Calibri"/>
              <a:buNone/>
            </a:pPr>
            <a:r>
              <a:rPr lang="en-US" sz="4800" u="sng" dirty="0">
                <a:solidFill>
                  <a:srgbClr val="372970"/>
                </a:solidFill>
              </a:rPr>
              <a:t>PROFILE</a:t>
            </a:r>
            <a:endParaRPr sz="4800" u="sng" dirty="0">
              <a:solidFill>
                <a:srgbClr val="372970"/>
              </a:solidFill>
            </a:endParaRPr>
          </a:p>
        </p:txBody>
      </p:sp>
      <p:sp>
        <p:nvSpPr>
          <p:cNvPr id="100" name="Google Shape;100;p14"/>
          <p:cNvSpPr txBox="1">
            <a:spLocks noGrp="1"/>
          </p:cNvSpPr>
          <p:nvPr>
            <p:ph type="subTitle" idx="1"/>
          </p:nvPr>
        </p:nvSpPr>
        <p:spPr>
          <a:xfrm>
            <a:off x="573740" y="883023"/>
            <a:ext cx="7960659" cy="5867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850"/>
              <a:buNone/>
            </a:pPr>
            <a:r>
              <a:rPr lang="en-US" sz="2700" dirty="0">
                <a:solidFill>
                  <a:srgbClr val="372970"/>
                </a:solidFill>
              </a:rPr>
              <a:t>           Incepted in 2001, our company manufactures components and assemblies for numerous range of industries and exports them to </a:t>
            </a:r>
            <a:r>
              <a:rPr lang="en-US" sz="2700" b="1" dirty="0">
                <a:solidFill>
                  <a:srgbClr val="372970"/>
                </a:solidFill>
              </a:rPr>
              <a:t>Europe (The Netherlands, Sweden, Spain, France and Hungary), Qatar, Australia, Canada and USA</a:t>
            </a:r>
            <a:r>
              <a:rPr lang="en-US" sz="2700" dirty="0">
                <a:solidFill>
                  <a:srgbClr val="372970"/>
                </a:solidFill>
              </a:rPr>
              <a:t>. The proprietor </a:t>
            </a:r>
            <a:r>
              <a:rPr lang="en-US" sz="2700" b="1" dirty="0">
                <a:solidFill>
                  <a:srgbClr val="372970"/>
                </a:solidFill>
              </a:rPr>
              <a:t>Mr. Daulat R Brahmkhatri</a:t>
            </a:r>
            <a:r>
              <a:rPr lang="en-US" sz="2700" dirty="0">
                <a:solidFill>
                  <a:srgbClr val="372970"/>
                </a:solidFill>
              </a:rPr>
              <a:t>, a BE Mechanical Engineering graduate and diploma in export import management has over 40 years of experience in field of manufacturing and sourcing of engineering products in various fields like Sheet metal parts, Deep Drawn components, Fabricated assemblies / subassemblies and Machined Components. </a:t>
            </a:r>
            <a:endParaRPr sz="2700" dirty="0">
              <a:solidFill>
                <a:srgbClr val="37297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subTitle" idx="1"/>
          </p:nvPr>
        </p:nvSpPr>
        <p:spPr>
          <a:xfrm>
            <a:off x="591671" y="999565"/>
            <a:ext cx="7611036" cy="4997824"/>
          </a:xfrm>
          <a:prstGeom prst="rect">
            <a:avLst/>
          </a:prstGeom>
          <a:noFill/>
          <a:ln>
            <a:noFill/>
          </a:ln>
        </p:spPr>
        <p:txBody>
          <a:bodyPr spcFirstLastPara="1" wrap="square" lIns="0" tIns="45700" rIns="18275" bIns="45700" anchor="t" anchorCtr="0">
            <a:normAutofit/>
          </a:bodyPr>
          <a:lstStyle/>
          <a:p>
            <a:pPr marL="0" lvl="0" indent="0" algn="just" rtl="0">
              <a:spcBef>
                <a:spcPts val="0"/>
              </a:spcBef>
              <a:spcAft>
                <a:spcPts val="0"/>
              </a:spcAft>
              <a:buSzPts val="2660"/>
              <a:buNone/>
            </a:pPr>
            <a:r>
              <a:rPr lang="en-US" sz="2800" dirty="0">
                <a:solidFill>
                  <a:srgbClr val="372970"/>
                </a:solidFill>
              </a:rPr>
              <a:t>            We have a CNC Turning  and Machining  facility where we have built-up capacity to manufacture Precision Turned and Machined Components from various types of metals. Depending upon the type of part and operations required, we have capacity to program and obtain accuracy in microns. In addition, we also have conventional machines such as milling, shaping, </a:t>
            </a:r>
            <a:r>
              <a:rPr lang="en-US" sz="2800" dirty="0" err="1">
                <a:solidFill>
                  <a:srgbClr val="372970"/>
                </a:solidFill>
              </a:rPr>
              <a:t>centre</a:t>
            </a:r>
            <a:r>
              <a:rPr lang="en-US" sz="2800" dirty="0">
                <a:solidFill>
                  <a:srgbClr val="372970"/>
                </a:solidFill>
              </a:rPr>
              <a:t>-less grinder, Tool &amp; Cutter grinder and deburring barrels.    </a:t>
            </a:r>
            <a:endParaRPr sz="2800" dirty="0">
              <a:solidFill>
                <a:srgbClr val="37297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subTitle" idx="1"/>
          </p:nvPr>
        </p:nvSpPr>
        <p:spPr>
          <a:xfrm>
            <a:off x="493058" y="1013012"/>
            <a:ext cx="7826189" cy="54864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a:t>
            </a:r>
            <a:endParaRPr sz="2800" dirty="0"/>
          </a:p>
          <a:p>
            <a:pPr marL="0" lvl="0" indent="0" algn="just" rtl="0">
              <a:spcBef>
                <a:spcPts val="560"/>
              </a:spcBef>
              <a:spcAft>
                <a:spcPts val="0"/>
              </a:spcAft>
              <a:buSzPts val="2660"/>
              <a:buNone/>
            </a:pPr>
            <a:r>
              <a:rPr lang="en-US" sz="2800" dirty="0">
                <a:solidFill>
                  <a:srgbClr val="372970"/>
                </a:solidFill>
              </a:rPr>
              <a:t>	We are registered as small scale industry with District Industries Commissioner and also with GST  authorities as manufacturers. We are also registered with DGFT (Director General Of Foreign Trade) and FIEO (Federation of Indian Exporters’ </a:t>
            </a:r>
            <a:r>
              <a:rPr lang="en-US" sz="2800" dirty="0" err="1">
                <a:solidFill>
                  <a:srgbClr val="372970"/>
                </a:solidFill>
              </a:rPr>
              <a:t>Organisation</a:t>
            </a:r>
            <a:r>
              <a:rPr lang="en-US" sz="2800" dirty="0">
                <a:solidFill>
                  <a:srgbClr val="372970"/>
                </a:solidFill>
              </a:rPr>
              <a:t>) for Import and Export. Our company details with various enrolment numbers are given at a later stage in this profile. </a:t>
            </a:r>
            <a:endParaRPr sz="2800" dirty="0"/>
          </a:p>
          <a:p>
            <a:pPr marL="0" lvl="0" indent="0" algn="just" rtl="0">
              <a:spcBef>
                <a:spcPts val="560"/>
              </a:spcBef>
              <a:spcAft>
                <a:spcPts val="0"/>
              </a:spcAft>
              <a:buSzPts val="2660"/>
              <a:buNone/>
            </a:pPr>
            <a:endParaRPr sz="2800" dirty="0">
              <a:solidFill>
                <a:srgbClr val="37297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subTitle" idx="1"/>
          </p:nvPr>
        </p:nvSpPr>
        <p:spPr>
          <a:xfrm>
            <a:off x="537882" y="457200"/>
            <a:ext cx="7826189" cy="5486400"/>
          </a:xfrm>
          <a:prstGeom prst="rect">
            <a:avLst/>
          </a:prstGeom>
          <a:noFill/>
          <a:ln>
            <a:noFill/>
          </a:ln>
        </p:spPr>
        <p:txBody>
          <a:bodyPr spcFirstLastPara="1" wrap="square" lIns="0" tIns="45700" rIns="18275" bIns="45700" anchor="t" anchorCtr="0">
            <a:noAutofit/>
          </a:bodyPr>
          <a:lstStyle/>
          <a:p>
            <a:pPr marL="514350" lvl="0" indent="-514350" algn="l" rtl="0">
              <a:spcBef>
                <a:spcPts val="0"/>
              </a:spcBef>
              <a:spcAft>
                <a:spcPts val="0"/>
              </a:spcAft>
              <a:buSzPts val="2660"/>
              <a:buNone/>
            </a:pPr>
            <a:r>
              <a:rPr lang="en-US" sz="2800" dirty="0">
                <a:solidFill>
                  <a:srgbClr val="372970"/>
                </a:solidFill>
              </a:rPr>
              <a:t>	</a:t>
            </a:r>
            <a:endParaRPr dirty="0"/>
          </a:p>
          <a:p>
            <a:pPr marL="0" lvl="0" indent="0" algn="l" rtl="0">
              <a:spcBef>
                <a:spcPts val="560"/>
              </a:spcBef>
              <a:spcAft>
                <a:spcPts val="0"/>
              </a:spcAft>
              <a:buSzPts val="2660"/>
              <a:buNone/>
            </a:pPr>
            <a:r>
              <a:rPr lang="en-US" sz="2800" dirty="0">
                <a:solidFill>
                  <a:srgbClr val="372970"/>
                </a:solidFill>
              </a:rPr>
              <a:t> </a:t>
            </a:r>
            <a:r>
              <a:rPr lang="en-US" sz="2800" dirty="0"/>
              <a:t> 	</a:t>
            </a:r>
            <a:endParaRPr sz="2800" dirty="0">
              <a:solidFill>
                <a:srgbClr val="372970"/>
              </a:solidFill>
            </a:endParaRPr>
          </a:p>
          <a:p>
            <a:pPr marL="0" lvl="0" indent="0" algn="l" rtl="0">
              <a:spcBef>
                <a:spcPts val="560"/>
              </a:spcBef>
              <a:spcAft>
                <a:spcPts val="0"/>
              </a:spcAft>
              <a:buSzPts val="2660"/>
              <a:buNone/>
            </a:pPr>
            <a:endParaRPr sz="2800" dirty="0">
              <a:solidFill>
                <a:srgbClr val="372970"/>
              </a:solidFill>
            </a:endParaRPr>
          </a:p>
          <a:p>
            <a:pPr marL="0" lvl="0" indent="0" algn="l" rtl="0">
              <a:spcBef>
                <a:spcPts val="560"/>
              </a:spcBef>
              <a:spcAft>
                <a:spcPts val="0"/>
              </a:spcAft>
              <a:buSzPts val="2660"/>
              <a:buNone/>
            </a:pPr>
            <a:r>
              <a:rPr lang="en-US" sz="2800" dirty="0"/>
              <a:t> 	</a:t>
            </a:r>
            <a:r>
              <a:rPr lang="en-US" sz="2800" dirty="0">
                <a:solidFill>
                  <a:srgbClr val="372970"/>
                </a:solidFill>
              </a:rPr>
              <a:t>We have all the necessary measuring instruments to measure dimensions to the required accuracies and a high level of inspection confidence has been developed on the customers side. We carry out both in-process and final inspection. We regularly maintain the measuring Instruments and also get them calibrated at regular intervals.</a:t>
            </a:r>
            <a:endParaRPr dirty="0"/>
          </a:p>
          <a:p>
            <a:pPr marL="0" lvl="0" indent="0" algn="l" rtl="0">
              <a:spcBef>
                <a:spcPts val="560"/>
              </a:spcBef>
              <a:spcAft>
                <a:spcPts val="0"/>
              </a:spcAft>
              <a:buSzPts val="2660"/>
              <a:buNone/>
            </a:pPr>
            <a:r>
              <a:rPr lang="en-US" sz="2800" dirty="0">
                <a:solidFill>
                  <a:srgbClr val="372970"/>
                </a:solidFill>
              </a:rPr>
              <a:t> </a:t>
            </a:r>
            <a:endParaRPr sz="2800" dirty="0">
              <a:solidFill>
                <a:srgbClr val="37297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subTitle" idx="1"/>
          </p:nvPr>
        </p:nvSpPr>
        <p:spPr>
          <a:xfrm>
            <a:off x="582706" y="990600"/>
            <a:ext cx="7888941" cy="5486400"/>
          </a:xfrm>
          <a:prstGeom prst="rect">
            <a:avLst/>
          </a:prstGeom>
          <a:noFill/>
          <a:ln>
            <a:noFill/>
          </a:ln>
        </p:spPr>
        <p:txBody>
          <a:bodyPr spcFirstLastPara="1" wrap="square" lIns="0" tIns="45700" rIns="18275" bIns="45700" anchor="t" anchorCtr="0">
            <a:noAutofit/>
          </a:bodyPr>
          <a:lstStyle/>
          <a:p>
            <a:pPr marL="514350" lvl="0" indent="-514350" algn="just" rtl="0">
              <a:spcBef>
                <a:spcPts val="0"/>
              </a:spcBef>
              <a:spcAft>
                <a:spcPts val="0"/>
              </a:spcAft>
              <a:buSzPts val="2660"/>
              <a:buNone/>
            </a:pPr>
            <a:r>
              <a:rPr lang="en-US" sz="2800" dirty="0"/>
              <a:t>	</a:t>
            </a:r>
            <a:endParaRPr dirty="0"/>
          </a:p>
          <a:p>
            <a:pPr marL="0" lvl="0" indent="0" algn="l" rtl="0">
              <a:spcBef>
                <a:spcPts val="560"/>
              </a:spcBef>
              <a:spcAft>
                <a:spcPts val="0"/>
              </a:spcAft>
              <a:buSzPts val="2660"/>
              <a:buNone/>
            </a:pPr>
            <a:r>
              <a:rPr lang="en-US" sz="2800" dirty="0">
                <a:solidFill>
                  <a:srgbClr val="372970"/>
                </a:solidFill>
              </a:rPr>
              <a:t>We have excellent facilities to manufacture your requirement of:  </a:t>
            </a:r>
            <a:endParaRPr dirty="0"/>
          </a:p>
          <a:p>
            <a:pPr marL="0" lvl="0" indent="0" algn="l" rtl="0">
              <a:spcBef>
                <a:spcPts val="560"/>
              </a:spcBef>
              <a:spcAft>
                <a:spcPts val="0"/>
              </a:spcAft>
              <a:buSzPts val="2660"/>
              <a:buNone/>
            </a:pPr>
            <a:endParaRPr sz="2800" dirty="0">
              <a:solidFill>
                <a:srgbClr val="372970"/>
              </a:solidFill>
            </a:endParaRPr>
          </a:p>
          <a:p>
            <a:pPr marL="508000" lvl="0" indent="-457200" algn="l"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Turned Components</a:t>
            </a:r>
            <a:endParaRPr sz="2800" dirty="0">
              <a:solidFill>
                <a:srgbClr val="372970"/>
              </a:solidFill>
            </a:endParaRPr>
          </a:p>
          <a:p>
            <a:pPr marL="50800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CNC Machined Components</a:t>
            </a:r>
            <a:endParaRPr sz="2800" dirty="0">
              <a:solidFill>
                <a:srgbClr val="372970"/>
              </a:solidFill>
            </a:endParaRPr>
          </a:p>
          <a:p>
            <a:pPr marL="50800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Parts for assemblies and</a:t>
            </a:r>
          </a:p>
          <a:p>
            <a:pPr marL="50800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Custom made fasteners</a:t>
            </a:r>
            <a:endParaRPr sz="2800" dirty="0">
              <a:solidFill>
                <a:srgbClr val="372970"/>
              </a:solidFill>
            </a:endParaRPr>
          </a:p>
          <a:p>
            <a:pPr marL="0" lvl="0" indent="0" algn="l" rtl="0">
              <a:spcBef>
                <a:spcPts val="560"/>
              </a:spcBef>
              <a:spcAft>
                <a:spcPts val="0"/>
              </a:spcAft>
              <a:buClr>
                <a:srgbClr val="372970"/>
              </a:buClr>
              <a:buSzPts val="2660"/>
              <a:buNone/>
            </a:pPr>
            <a:endParaRPr sz="2800" dirty="0">
              <a:solidFill>
                <a:srgbClr val="372970"/>
              </a:solidFill>
            </a:endParaRPr>
          </a:p>
          <a:p>
            <a:pPr marL="0" lvl="0" indent="0" algn="r" rtl="0">
              <a:spcBef>
                <a:spcPts val="560"/>
              </a:spcBef>
              <a:spcAft>
                <a:spcPts val="0"/>
              </a:spcAft>
              <a:buNone/>
            </a:pPr>
            <a:r>
              <a:rPr lang="en-US" sz="2800" dirty="0"/>
              <a:t> </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ubTitle" idx="1"/>
          </p:nvPr>
        </p:nvSpPr>
        <p:spPr>
          <a:xfrm>
            <a:off x="412375" y="685800"/>
            <a:ext cx="7620001" cy="5486400"/>
          </a:xfrm>
          <a:prstGeom prst="rect">
            <a:avLst/>
          </a:prstGeom>
          <a:noFill/>
          <a:ln>
            <a:noFill/>
          </a:ln>
        </p:spPr>
        <p:txBody>
          <a:bodyPr spcFirstLastPara="1" wrap="square" lIns="0" tIns="45700" rIns="18275" bIns="45700" anchor="t" anchorCtr="0">
            <a:noAutofit/>
          </a:bodyPr>
          <a:lstStyle/>
          <a:p>
            <a:pPr marL="514350" lvl="0" indent="-514350" algn="just" rtl="0">
              <a:spcBef>
                <a:spcPts val="0"/>
              </a:spcBef>
              <a:spcAft>
                <a:spcPts val="0"/>
              </a:spcAft>
              <a:buSzPts val="2660"/>
              <a:buNone/>
            </a:pPr>
            <a:r>
              <a:rPr lang="en-US" sz="2800" dirty="0"/>
              <a:t>	</a:t>
            </a:r>
            <a:endParaRPr dirty="0"/>
          </a:p>
          <a:p>
            <a:pPr marL="514350" lvl="0" indent="-514350" algn="just" rtl="0">
              <a:spcBef>
                <a:spcPts val="560"/>
              </a:spcBef>
              <a:spcAft>
                <a:spcPts val="0"/>
              </a:spcAft>
              <a:buSzPts val="2660"/>
              <a:buNone/>
            </a:pPr>
            <a:r>
              <a:rPr lang="en-US" sz="2800" dirty="0"/>
              <a:t>	</a:t>
            </a:r>
            <a:r>
              <a:rPr lang="en-US" sz="2800" dirty="0">
                <a:solidFill>
                  <a:srgbClr val="372970"/>
                </a:solidFill>
              </a:rPr>
              <a:t>We manufacture machined parts from following metals (rods and pipes): </a:t>
            </a:r>
            <a:endParaRPr dirty="0"/>
          </a:p>
          <a:p>
            <a:pPr marL="514350" lvl="0" indent="-514350" algn="just" rtl="0">
              <a:spcBef>
                <a:spcPts val="560"/>
              </a:spcBef>
              <a:spcAft>
                <a:spcPts val="0"/>
              </a:spcAft>
              <a:buSzPts val="2660"/>
              <a:buNone/>
            </a:pPr>
            <a:r>
              <a:rPr lang="en-US" sz="2800" dirty="0"/>
              <a:t> 	</a:t>
            </a:r>
            <a:endParaRPr dirty="0"/>
          </a:p>
          <a:p>
            <a:pPr marL="1250950" lvl="0" indent="-457200" algn="l"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Carbon Steels / Mild Steel</a:t>
            </a:r>
            <a:endParaRPr dirty="0"/>
          </a:p>
          <a:p>
            <a:pPr marL="125095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Stainless Steels</a:t>
            </a:r>
            <a:endParaRPr dirty="0"/>
          </a:p>
          <a:p>
            <a:pPr marL="125095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Brass</a:t>
            </a:r>
            <a:endParaRPr dirty="0"/>
          </a:p>
          <a:p>
            <a:pPr marL="125095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Copper</a:t>
            </a:r>
            <a:endParaRPr dirty="0"/>
          </a:p>
          <a:p>
            <a:pPr marL="125095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Aluminum</a:t>
            </a:r>
            <a:endParaRPr dirty="0"/>
          </a:p>
          <a:p>
            <a:pPr marL="1250950" lvl="0" indent="-457200" algn="l" rtl="0">
              <a:spcBef>
                <a:spcPts val="0"/>
              </a:spcBef>
              <a:spcAft>
                <a:spcPts val="0"/>
              </a:spcAft>
              <a:buClr>
                <a:srgbClr val="372970"/>
              </a:buClr>
              <a:buSzPts val="2800"/>
              <a:buFont typeface="Wingdings" panose="05000000000000000000" pitchFamily="2" charset="2"/>
              <a:buChar char="v"/>
            </a:pPr>
            <a:r>
              <a:rPr lang="en-US" sz="2800" dirty="0">
                <a:solidFill>
                  <a:srgbClr val="372970"/>
                </a:solidFill>
              </a:rPr>
              <a:t>Various Plastics </a:t>
            </a:r>
            <a:endParaRPr sz="2800" dirty="0">
              <a:solidFill>
                <a:srgbClr val="37297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subTitle" idx="1"/>
          </p:nvPr>
        </p:nvSpPr>
        <p:spPr>
          <a:xfrm>
            <a:off x="-98612" y="578224"/>
            <a:ext cx="8839200" cy="60198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None/>
            </a:pPr>
            <a:r>
              <a:rPr lang="en-US" sz="2800" dirty="0">
                <a:solidFill>
                  <a:srgbClr val="372970"/>
                </a:solidFill>
              </a:rPr>
              <a:t>       	Our products used in different Industries such as  	these: </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Hospital Furniture and Accessories</a:t>
            </a:r>
            <a:endParaRPr sz="2800" dirty="0"/>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Hospital Equipment</a:t>
            </a:r>
            <a:endParaRPr sz="2800" dirty="0"/>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Instruments for ships </a:t>
            </a:r>
            <a:endParaRPr sz="2800" dirty="0"/>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Mobile Traffic Systems </a:t>
            </a:r>
            <a:endParaRPr sz="2800" dirty="0"/>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Hardware Industries Products</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Tents, Scaffoldings and Structures</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Garden accessories products</a:t>
            </a:r>
            <a:endParaRPr sz="2800" dirty="0"/>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Sewage Treatment Plants</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Oil &amp; Gas Industries Equipment</a:t>
            </a:r>
            <a:endParaRPr sz="2800" dirty="0">
              <a:solidFill>
                <a:srgbClr val="37297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subTitle" idx="1"/>
          </p:nvPr>
        </p:nvSpPr>
        <p:spPr>
          <a:xfrm>
            <a:off x="609600" y="762000"/>
            <a:ext cx="7844118" cy="5943600"/>
          </a:xfrm>
          <a:prstGeom prst="rect">
            <a:avLst/>
          </a:prstGeom>
          <a:noFill/>
          <a:ln>
            <a:noFill/>
          </a:ln>
        </p:spPr>
        <p:txBody>
          <a:bodyPr spcFirstLastPara="1" wrap="square" lIns="0" tIns="45700" rIns="18275" bIns="45700" anchor="t" anchorCtr="0">
            <a:noAutofit/>
          </a:bodyPr>
          <a:lstStyle/>
          <a:p>
            <a:pPr marL="0" lvl="0" indent="0" algn="just" rtl="0">
              <a:spcBef>
                <a:spcPts val="0"/>
              </a:spcBef>
              <a:spcAft>
                <a:spcPts val="0"/>
              </a:spcAft>
              <a:buSzPts val="2660"/>
              <a:buNone/>
            </a:pPr>
            <a:r>
              <a:rPr lang="en-US" sz="2800" dirty="0">
                <a:solidFill>
                  <a:srgbClr val="372970"/>
                </a:solidFill>
              </a:rPr>
              <a:t>	Following facilities are available around our factory   which can be availed for making parts:</a:t>
            </a:r>
            <a:endParaRPr sz="2800" dirty="0"/>
          </a:p>
          <a:p>
            <a:pPr marL="0" lvl="0" indent="0" algn="just" rtl="0">
              <a:spcBef>
                <a:spcPts val="560"/>
              </a:spcBef>
              <a:spcAft>
                <a:spcPts val="0"/>
              </a:spcAft>
              <a:buSzPts val="2660"/>
              <a:buNone/>
            </a:pP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Shaping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Milling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Drilling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Grinding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Turning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CNC Machining</a:t>
            </a:r>
            <a:endParaRPr sz="2800" dirty="0">
              <a:solidFill>
                <a:srgbClr val="372970"/>
              </a:solidFill>
            </a:endParaRPr>
          </a:p>
          <a:p>
            <a:pPr marL="1651000" lvl="3" indent="-457200" algn="just" rtl="0">
              <a:spcBef>
                <a:spcPts val="560"/>
              </a:spcBef>
              <a:spcAft>
                <a:spcPts val="0"/>
              </a:spcAft>
              <a:buClr>
                <a:srgbClr val="372970"/>
              </a:buClr>
              <a:buSzPts val="2800"/>
              <a:buFont typeface="Wingdings" panose="05000000000000000000" pitchFamily="2" charset="2"/>
              <a:buChar char="v"/>
            </a:pPr>
            <a:r>
              <a:rPr lang="en-US" sz="2800" dirty="0">
                <a:solidFill>
                  <a:srgbClr val="372970"/>
                </a:solidFill>
              </a:rPr>
              <a:t>Heat Treatment </a:t>
            </a:r>
            <a:endParaRPr sz="2800" dirty="0">
              <a:solidFill>
                <a:srgbClr val="372970"/>
              </a:solidFill>
            </a:endParaRPr>
          </a:p>
          <a:p>
            <a:pPr marL="1371600" lvl="0" indent="0" algn="just" rtl="0">
              <a:spcBef>
                <a:spcPts val="560"/>
              </a:spcBef>
              <a:spcAft>
                <a:spcPts val="0"/>
              </a:spcAft>
              <a:buNone/>
            </a:pPr>
            <a:endParaRPr sz="2800" dirty="0">
              <a:solidFill>
                <a:srgbClr val="372970"/>
              </a:solidFil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TotalTime>
  <Words>859</Words>
  <Application>Microsoft Office PowerPoint</Application>
  <PresentationFormat>On-screen Show (4:3)</PresentationFormat>
  <Paragraphs>128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Constantia</vt:lpstr>
      <vt:lpstr>Wingdings</vt:lpstr>
      <vt:lpstr>Wingdings 3</vt:lpstr>
      <vt:lpstr>Bookman Old Style</vt:lpstr>
      <vt:lpstr>Arial</vt:lpstr>
      <vt:lpstr>Trebuchet MS</vt:lpstr>
      <vt:lpstr>Facet</vt:lpstr>
      <vt:lpstr>NEERAJ EXIM ENTERPRISES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NEERAJ EXIM ENTERPRISES</dc:title>
  <cp:lastModifiedBy>Niraj Brahmkhatri</cp:lastModifiedBy>
  <cp:revision>3</cp:revision>
  <dcterms:modified xsi:type="dcterms:W3CDTF">2022-11-04T13:00:38Z</dcterms:modified>
</cp:coreProperties>
</file>