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embeddedFontLst>
    <p:embeddedFont>
      <p:font typeface="Bookman Old Style" panose="02050604050505020204" pitchFamily="18" charset="0"/>
      <p:regular r:id="rId23"/>
      <p:bold r:id="rId24"/>
      <p:italic r:id="rId25"/>
      <p:boldItalic r:id="rId26"/>
    </p:embeddedFont>
    <p:embeddedFont>
      <p:font typeface="Calibri" panose="020F0502020204030204" pitchFamily="34" charset="0"/>
      <p:regular r:id="rId27"/>
      <p:bold r:id="rId28"/>
      <p:italic r:id="rId29"/>
      <p:boldItalic r:id="rId30"/>
    </p:embeddedFont>
    <p:embeddedFont>
      <p:font typeface="Constantia" panose="02030602050306030303" pitchFamily="18" charset="0"/>
      <p:regular r:id="rId31"/>
      <p:bold r:id="rId32"/>
      <p:italic r:id="rId33"/>
      <p:boldItalic r:id="rId34"/>
    </p:embeddedFont>
    <p:embeddedFont>
      <p:font typeface="Trebuchet MS" panose="020B0603020202020204" pitchFamily="34" charset="0"/>
      <p:regular r:id="rId35"/>
      <p:bold r:id="rId36"/>
      <p:italic r:id="rId37"/>
      <p:boldItalic r:id="rId38"/>
    </p:embeddedFont>
    <p:embeddedFont>
      <p:font typeface="Wingdings 3" panose="05040102010807070707" pitchFamily="18" charset="2"/>
      <p:regular r:id="rId3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1746"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font" Target="fonts/font17.fntdata"/><Relationship Id="rId21" Type="http://schemas.openxmlformats.org/officeDocument/2006/relationships/slide" Target="slides/slide20.xml"/><Relationship Id="rId34" Type="http://schemas.openxmlformats.org/officeDocument/2006/relationships/font" Target="fonts/font12.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 name="Google Shape;138;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5" name="Google Shape;145;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2" name="Google Shape;152;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6" name="Google Shape;166;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3" name="Google Shape;173;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0" name="Google Shape;180;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5" name="Google Shape;185;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0" name="Google Shape;190;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5" name="Google Shape;195;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7" name="Google Shape;97;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0" name="Google Shape;200;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3" name="Google Shape;103;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8" name="Google Shape;108;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 name="Google Shape;113;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3" name="Google Shape;123;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6091219"/>
      </p:ext>
    </p:extLst>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27453251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6691357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83353592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34522282"/>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135345249"/>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120677282"/>
      </p:ext>
    </p:extLst>
  </p:cSld>
  <p:clrMapOvr>
    <a:masterClrMapping/>
  </p:clrMapOvr>
  <p:transition>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70690510"/>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811737767"/>
      </p:ext>
    </p:extLst>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945761056"/>
      </p:ext>
    </p:extLst>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048200635"/>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698194941"/>
      </p:ext>
    </p:extLst>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136035785"/>
      </p:ext>
    </p:extLst>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973639028"/>
      </p:ext>
    </p:extLst>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477623309"/>
      </p:ext>
    </p:extLst>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141634906"/>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626249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ransition>
    <p:fade thruBlk="1"/>
  </p:transition>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www.neerajexim.com/"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hyperlink" Target="mailto:drbkhatri@neerajexim.com"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3"/>
          <p:cNvSpPr txBox="1">
            <a:spLocks noGrp="1"/>
          </p:cNvSpPr>
          <p:nvPr>
            <p:ph type="ctrTitle"/>
          </p:nvPr>
        </p:nvSpPr>
        <p:spPr>
          <a:xfrm>
            <a:off x="685800" y="0"/>
            <a:ext cx="7772400" cy="1371599"/>
          </a:xfrm>
          <a:prstGeom prst="rect">
            <a:avLst/>
          </a:prstGeom>
          <a:noFill/>
          <a:ln>
            <a:noFill/>
          </a:ln>
        </p:spPr>
        <p:txBody>
          <a:bodyPr spcFirstLastPara="1" wrap="square" lIns="0" tIns="0" rIns="18275" bIns="0" anchor="b" anchorCtr="0">
            <a:normAutofit fontScale="90000"/>
          </a:bodyPr>
          <a:lstStyle/>
          <a:p>
            <a:pPr marL="0" lvl="0" indent="0" algn="r" rtl="0">
              <a:spcBef>
                <a:spcPts val="0"/>
              </a:spcBef>
              <a:spcAft>
                <a:spcPts val="0"/>
              </a:spcAft>
              <a:buClr>
                <a:srgbClr val="372970"/>
              </a:buClr>
              <a:buSzPct val="100000"/>
              <a:buFont typeface="Calibri"/>
              <a:buNone/>
            </a:pPr>
            <a:r>
              <a:rPr lang="en-US" dirty="0">
                <a:solidFill>
                  <a:srgbClr val="372970"/>
                </a:solidFill>
              </a:rPr>
              <a:t>NEERAJ EXIM ENTERPRISES</a:t>
            </a:r>
            <a:endParaRPr dirty="0">
              <a:solidFill>
                <a:srgbClr val="372970"/>
              </a:solidFill>
            </a:endParaRPr>
          </a:p>
        </p:txBody>
      </p:sp>
      <p:sp>
        <p:nvSpPr>
          <p:cNvPr id="94" name="Google Shape;94;p13"/>
          <p:cNvSpPr txBox="1">
            <a:spLocks noGrp="1"/>
          </p:cNvSpPr>
          <p:nvPr>
            <p:ph type="subTitle" idx="1"/>
          </p:nvPr>
        </p:nvSpPr>
        <p:spPr>
          <a:xfrm>
            <a:off x="564776" y="2057400"/>
            <a:ext cx="8350624" cy="4800600"/>
          </a:xfrm>
          <a:prstGeom prst="rect">
            <a:avLst/>
          </a:prstGeom>
          <a:noFill/>
          <a:ln>
            <a:noFill/>
          </a:ln>
        </p:spPr>
        <p:txBody>
          <a:bodyPr spcFirstLastPara="1" wrap="square" lIns="0" tIns="45700" rIns="18275" bIns="45700" anchor="t" anchorCtr="0">
            <a:normAutofit/>
          </a:bodyPr>
          <a:lstStyle/>
          <a:p>
            <a:pPr marL="0" lvl="0" indent="0" algn="l" rtl="0">
              <a:spcBef>
                <a:spcPts val="0"/>
              </a:spcBef>
              <a:spcAft>
                <a:spcPts val="0"/>
              </a:spcAft>
              <a:buClr>
                <a:schemeClr val="dk1"/>
              </a:buClr>
              <a:buSzPts val="2470"/>
              <a:buFont typeface="Arial"/>
              <a:buNone/>
            </a:pPr>
            <a:r>
              <a:rPr lang="en-US" dirty="0">
                <a:solidFill>
                  <a:srgbClr val="002060"/>
                </a:solidFill>
                <a:ea typeface="Bookman Old Style"/>
                <a:cs typeface="Bookman Old Style"/>
                <a:sym typeface="Bookman Old Style"/>
              </a:rPr>
              <a:t>		</a:t>
            </a:r>
            <a:r>
              <a:rPr lang="en-US" u="sng" dirty="0">
                <a:solidFill>
                  <a:srgbClr val="002060"/>
                </a:solidFill>
                <a:ea typeface="Bookman Old Style"/>
                <a:cs typeface="Bookman Old Style"/>
                <a:sym typeface="Bookman Old Style"/>
              </a:rPr>
              <a:t>OFFICE &amp; WORKS ADDRESS</a:t>
            </a:r>
            <a:r>
              <a:rPr lang="en-US" dirty="0">
                <a:solidFill>
                  <a:srgbClr val="002060"/>
                </a:solidFill>
                <a:ea typeface="Bookman Old Style"/>
                <a:cs typeface="Bookman Old Style"/>
                <a:sym typeface="Bookman Old Style"/>
              </a:rPr>
              <a:t>: </a:t>
            </a:r>
            <a:endParaRPr dirty="0"/>
          </a:p>
          <a:p>
            <a:pPr marL="0" lvl="0" indent="0" algn="l" rtl="0">
              <a:spcBef>
                <a:spcPts val="520"/>
              </a:spcBef>
              <a:spcAft>
                <a:spcPts val="0"/>
              </a:spcAft>
              <a:buClr>
                <a:schemeClr val="dk1"/>
              </a:buClr>
              <a:buSzPts val="2470"/>
              <a:buFont typeface="Arial"/>
              <a:buNone/>
            </a:pPr>
            <a:r>
              <a:rPr lang="en-US" dirty="0">
                <a:solidFill>
                  <a:srgbClr val="002060"/>
                </a:solidFill>
                <a:ea typeface="Bookman Old Style"/>
                <a:cs typeface="Bookman Old Style"/>
                <a:sym typeface="Bookman Old Style"/>
              </a:rPr>
              <a:t>	      </a:t>
            </a:r>
            <a:endParaRPr dirty="0"/>
          </a:p>
          <a:p>
            <a:pPr marL="0" lvl="0" indent="0" algn="l" rtl="0">
              <a:spcBef>
                <a:spcPts val="520"/>
              </a:spcBef>
              <a:spcAft>
                <a:spcPts val="0"/>
              </a:spcAft>
              <a:buClr>
                <a:schemeClr val="dk1"/>
              </a:buClr>
              <a:buSzPts val="2470"/>
              <a:buFont typeface="Arial"/>
              <a:buNone/>
            </a:pPr>
            <a:r>
              <a:rPr lang="en-US" dirty="0">
                <a:solidFill>
                  <a:srgbClr val="002060"/>
                </a:solidFill>
                <a:ea typeface="Bookman Old Style"/>
                <a:cs typeface="Bookman Old Style"/>
                <a:sym typeface="Bookman Old Style"/>
              </a:rPr>
              <a:t>		746/4/A, GIDC INDUSTRIAL ESTATE</a:t>
            </a:r>
            <a:endParaRPr dirty="0"/>
          </a:p>
          <a:p>
            <a:pPr marL="0" lvl="0" indent="0" algn="l" rtl="0">
              <a:spcBef>
                <a:spcPts val="520"/>
              </a:spcBef>
              <a:spcAft>
                <a:spcPts val="0"/>
              </a:spcAft>
              <a:buClr>
                <a:schemeClr val="dk1"/>
              </a:buClr>
              <a:buSzPts val="2470"/>
              <a:buFont typeface="Arial"/>
              <a:buNone/>
            </a:pPr>
            <a:r>
              <a:rPr lang="en-US" dirty="0">
                <a:solidFill>
                  <a:srgbClr val="002060"/>
                </a:solidFill>
                <a:ea typeface="Bookman Old Style"/>
                <a:cs typeface="Bookman Old Style"/>
                <a:sym typeface="Bookman Old Style"/>
              </a:rPr>
              <a:t>          	EPOXY HOUSE LANE, MAKARPURA</a:t>
            </a:r>
            <a:endParaRPr dirty="0"/>
          </a:p>
          <a:p>
            <a:pPr marL="0" lvl="0" indent="0" algn="l" rtl="0">
              <a:spcBef>
                <a:spcPts val="520"/>
              </a:spcBef>
              <a:spcAft>
                <a:spcPts val="0"/>
              </a:spcAft>
              <a:buClr>
                <a:schemeClr val="dk1"/>
              </a:buClr>
              <a:buSzPts val="2470"/>
              <a:buFont typeface="Arial"/>
              <a:buNone/>
            </a:pPr>
            <a:r>
              <a:rPr lang="en-US" dirty="0">
                <a:solidFill>
                  <a:srgbClr val="002060"/>
                </a:solidFill>
                <a:ea typeface="Bookman Old Style"/>
                <a:cs typeface="Bookman Old Style"/>
                <a:sym typeface="Bookman Old Style"/>
              </a:rPr>
              <a:t>          	VADODARA-390010 </a:t>
            </a:r>
            <a:endParaRPr dirty="0"/>
          </a:p>
          <a:p>
            <a:pPr marL="0" lvl="0" indent="0" algn="l" rtl="0">
              <a:spcBef>
                <a:spcPts val="520"/>
              </a:spcBef>
              <a:spcAft>
                <a:spcPts val="0"/>
              </a:spcAft>
              <a:buClr>
                <a:schemeClr val="dk1"/>
              </a:buClr>
              <a:buSzPts val="2470"/>
              <a:buFont typeface="Arial"/>
              <a:buNone/>
            </a:pPr>
            <a:r>
              <a:rPr lang="en-US" dirty="0">
                <a:solidFill>
                  <a:srgbClr val="002060"/>
                </a:solidFill>
                <a:ea typeface="Bookman Old Style"/>
                <a:cs typeface="Bookman Old Style"/>
                <a:sym typeface="Bookman Old Style"/>
              </a:rPr>
              <a:t>          	GUJARAT, INDIA</a:t>
            </a:r>
            <a:r>
              <a:rPr lang="en-US" u="sng" dirty="0">
                <a:solidFill>
                  <a:srgbClr val="002060"/>
                </a:solidFill>
                <a:ea typeface="Bookman Old Style"/>
                <a:cs typeface="Bookman Old Style"/>
                <a:sym typeface="Bookman Old Style"/>
              </a:rPr>
              <a:t> </a:t>
            </a:r>
            <a:endParaRPr dirty="0"/>
          </a:p>
          <a:p>
            <a:pPr marL="0" lvl="0" indent="0" algn="l" rtl="0">
              <a:spcBef>
                <a:spcPts val="520"/>
              </a:spcBef>
              <a:spcAft>
                <a:spcPts val="0"/>
              </a:spcAft>
              <a:buClr>
                <a:schemeClr val="dk1"/>
              </a:buClr>
              <a:buSzPts val="2470"/>
              <a:buFont typeface="Arial"/>
              <a:buNone/>
            </a:pPr>
            <a:endParaRPr u="sng" dirty="0">
              <a:solidFill>
                <a:srgbClr val="002060"/>
              </a:solidFill>
              <a:ea typeface="Bookman Old Style"/>
              <a:cs typeface="Bookman Old Style"/>
              <a:sym typeface="Bookman Old Style"/>
            </a:endParaRPr>
          </a:p>
          <a:p>
            <a:pPr marL="0" lvl="0" indent="0" algn="l" rtl="0">
              <a:spcBef>
                <a:spcPts val="520"/>
              </a:spcBef>
              <a:spcAft>
                <a:spcPts val="0"/>
              </a:spcAft>
              <a:buClr>
                <a:schemeClr val="dk1"/>
              </a:buClr>
              <a:buSzPts val="2470"/>
              <a:buFont typeface="Arial"/>
              <a:buNone/>
            </a:pPr>
            <a:r>
              <a:rPr lang="en-US" dirty="0">
                <a:solidFill>
                  <a:srgbClr val="002060"/>
                </a:solidFill>
                <a:ea typeface="Bookman Old Style"/>
                <a:cs typeface="Bookman Old Style"/>
                <a:sym typeface="Bookman Old Style"/>
              </a:rPr>
              <a:t>		Mobile  :  +91 9824260565</a:t>
            </a:r>
            <a:r>
              <a:rPr lang="en-US" b="1" dirty="0">
                <a:solidFill>
                  <a:srgbClr val="002060"/>
                </a:solidFill>
                <a:ea typeface="Bookman Old Style"/>
                <a:cs typeface="Bookman Old Style"/>
                <a:sym typeface="Bookman Old Style"/>
              </a:rPr>
              <a:t> </a:t>
            </a:r>
            <a:r>
              <a:rPr lang="en-US" dirty="0">
                <a:solidFill>
                  <a:srgbClr val="002060"/>
                </a:solidFill>
                <a:ea typeface="Bookman Old Style"/>
                <a:cs typeface="Bookman Old Style"/>
                <a:sym typeface="Bookman Old Style"/>
              </a:rPr>
              <a:t>/ +91 7698493390</a:t>
            </a:r>
            <a:endParaRPr dirty="0">
              <a:solidFill>
                <a:srgbClr val="002060"/>
              </a:solidFill>
              <a:ea typeface="Bookman Old Style"/>
              <a:cs typeface="Bookman Old Style"/>
              <a:sym typeface="Bookman Old Style"/>
            </a:endParaRPr>
          </a:p>
          <a:p>
            <a:pPr marL="0" lvl="0" indent="0" algn="l" rtl="0">
              <a:spcBef>
                <a:spcPts val="520"/>
              </a:spcBef>
              <a:spcAft>
                <a:spcPts val="0"/>
              </a:spcAft>
              <a:buSzPts val="2470"/>
              <a:buNone/>
            </a:pPr>
            <a:endParaRPr u="sng" dirty="0">
              <a:solidFill>
                <a:srgbClr val="002060"/>
              </a:solidFill>
              <a:latin typeface="Bookman Old Style"/>
              <a:ea typeface="Bookman Old Style"/>
              <a:cs typeface="Bookman Old Style"/>
              <a:sym typeface="Bookman Old Style"/>
            </a:endParaRPr>
          </a:p>
        </p:txBody>
      </p:sp>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2"/>
          <p:cNvSpPr txBox="1">
            <a:spLocks noGrp="1"/>
          </p:cNvSpPr>
          <p:nvPr>
            <p:ph type="subTitle" idx="1"/>
          </p:nvPr>
        </p:nvSpPr>
        <p:spPr>
          <a:xfrm>
            <a:off x="555812" y="609600"/>
            <a:ext cx="8032376" cy="6248400"/>
          </a:xfrm>
          <a:prstGeom prst="rect">
            <a:avLst/>
          </a:prstGeom>
          <a:noFill/>
          <a:ln>
            <a:noFill/>
          </a:ln>
        </p:spPr>
        <p:txBody>
          <a:bodyPr spcFirstLastPara="1" wrap="square" lIns="0" tIns="45700" rIns="18275" bIns="45700" anchor="t" anchorCtr="0">
            <a:noAutofit/>
          </a:bodyPr>
          <a:lstStyle/>
          <a:p>
            <a:pPr marL="0" lvl="0" indent="0" algn="just" rtl="0">
              <a:spcBef>
                <a:spcPts val="0"/>
              </a:spcBef>
              <a:spcAft>
                <a:spcPts val="0"/>
              </a:spcAft>
              <a:buSzPts val="2660"/>
              <a:buNone/>
            </a:pPr>
            <a:r>
              <a:rPr lang="en-US" sz="2800" dirty="0">
                <a:solidFill>
                  <a:srgbClr val="372970"/>
                </a:solidFill>
              </a:rPr>
              <a:t>	Pictures of some of the Deep Drawn and Press components developed: </a:t>
            </a:r>
            <a:endParaRPr dirty="0"/>
          </a:p>
          <a:p>
            <a:pPr marL="0" lvl="0" indent="0" algn="just" rtl="0">
              <a:spcBef>
                <a:spcPts val="560"/>
              </a:spcBef>
              <a:spcAft>
                <a:spcPts val="0"/>
              </a:spcAft>
              <a:buSzPts val="2660"/>
              <a:buNone/>
            </a:pPr>
            <a:endParaRPr sz="2800" dirty="0">
              <a:solidFill>
                <a:srgbClr val="372970"/>
              </a:solidFill>
            </a:endParaRPr>
          </a:p>
          <a:p>
            <a:pPr marL="0" lvl="0" indent="0" algn="just" rtl="0">
              <a:spcBef>
                <a:spcPts val="560"/>
              </a:spcBef>
              <a:spcAft>
                <a:spcPts val="0"/>
              </a:spcAft>
              <a:buSzPts val="2660"/>
              <a:buNone/>
            </a:pPr>
            <a:endParaRPr sz="2800" dirty="0">
              <a:solidFill>
                <a:srgbClr val="372970"/>
              </a:solidFill>
            </a:endParaRPr>
          </a:p>
        </p:txBody>
      </p:sp>
      <p:sp>
        <p:nvSpPr>
          <p:cNvPr id="141" name="Google Shape;141;p22"/>
          <p:cNvSpPr/>
          <p:nvPr/>
        </p:nvSpPr>
        <p:spPr>
          <a:xfrm>
            <a:off x="0" y="-17929"/>
            <a:ext cx="9144000" cy="457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pic>
        <p:nvPicPr>
          <p:cNvPr id="142" name="Google Shape;142;p22"/>
          <p:cNvPicPr preferRelativeResize="0"/>
          <p:nvPr/>
        </p:nvPicPr>
        <p:blipFill rotWithShape="1">
          <a:blip r:embed="rId3">
            <a:alphaModFix/>
          </a:blip>
          <a:srcRect/>
          <a:stretch/>
        </p:blipFill>
        <p:spPr>
          <a:xfrm>
            <a:off x="555812" y="1761565"/>
            <a:ext cx="8032376" cy="4343400"/>
          </a:xfrm>
          <a:prstGeom prst="rect">
            <a:avLst/>
          </a:prstGeom>
          <a:noFill/>
          <a:ln>
            <a:noFill/>
          </a:ln>
        </p:spPr>
      </p:pic>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3"/>
          <p:cNvSpPr txBox="1">
            <a:spLocks noGrp="1"/>
          </p:cNvSpPr>
          <p:nvPr>
            <p:ph type="subTitle" idx="1"/>
          </p:nvPr>
        </p:nvSpPr>
        <p:spPr>
          <a:xfrm>
            <a:off x="546846" y="609600"/>
            <a:ext cx="7924801" cy="6248400"/>
          </a:xfrm>
          <a:prstGeom prst="rect">
            <a:avLst/>
          </a:prstGeom>
          <a:noFill/>
          <a:ln>
            <a:noFill/>
          </a:ln>
        </p:spPr>
        <p:txBody>
          <a:bodyPr spcFirstLastPara="1" wrap="square" lIns="0" tIns="45700" rIns="18275" bIns="45700" anchor="t" anchorCtr="0">
            <a:noAutofit/>
          </a:bodyPr>
          <a:lstStyle/>
          <a:p>
            <a:pPr marL="0" lvl="0" indent="0" algn="just" rtl="0">
              <a:spcBef>
                <a:spcPts val="0"/>
              </a:spcBef>
              <a:spcAft>
                <a:spcPts val="0"/>
              </a:spcAft>
              <a:buSzPts val="2660"/>
              <a:buNone/>
            </a:pPr>
            <a:r>
              <a:rPr lang="en-US" sz="2800" dirty="0">
                <a:solidFill>
                  <a:srgbClr val="372970"/>
                </a:solidFill>
              </a:rPr>
              <a:t>	Pictures of some of the Deep Drawn and Press components developed: </a:t>
            </a:r>
            <a:endParaRPr dirty="0"/>
          </a:p>
          <a:p>
            <a:pPr marL="0" lvl="0" indent="0" algn="just" rtl="0">
              <a:spcBef>
                <a:spcPts val="560"/>
              </a:spcBef>
              <a:spcAft>
                <a:spcPts val="0"/>
              </a:spcAft>
              <a:buSzPts val="2660"/>
              <a:buNone/>
            </a:pPr>
            <a:endParaRPr sz="2800" dirty="0">
              <a:solidFill>
                <a:srgbClr val="372970"/>
              </a:solidFill>
            </a:endParaRPr>
          </a:p>
          <a:p>
            <a:pPr marL="0" lvl="0" indent="0" algn="just" rtl="0">
              <a:spcBef>
                <a:spcPts val="560"/>
              </a:spcBef>
              <a:spcAft>
                <a:spcPts val="0"/>
              </a:spcAft>
              <a:buSzPts val="2660"/>
              <a:buNone/>
            </a:pPr>
            <a:endParaRPr sz="2800" dirty="0">
              <a:solidFill>
                <a:srgbClr val="372970"/>
              </a:solidFill>
            </a:endParaRPr>
          </a:p>
        </p:txBody>
      </p:sp>
      <p:sp>
        <p:nvSpPr>
          <p:cNvPr id="148" name="Google Shape;148;p23"/>
          <p:cNvSpPr/>
          <p:nvPr/>
        </p:nvSpPr>
        <p:spPr>
          <a:xfrm>
            <a:off x="0" y="0"/>
            <a:ext cx="9144000" cy="457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pic>
        <p:nvPicPr>
          <p:cNvPr id="149" name="Google Shape;149;p23"/>
          <p:cNvPicPr preferRelativeResize="0"/>
          <p:nvPr/>
        </p:nvPicPr>
        <p:blipFill rotWithShape="1">
          <a:blip r:embed="rId3">
            <a:alphaModFix/>
          </a:blip>
          <a:srcRect/>
          <a:stretch/>
        </p:blipFill>
        <p:spPr>
          <a:xfrm>
            <a:off x="546846" y="1752600"/>
            <a:ext cx="7924801" cy="4217894"/>
          </a:xfrm>
          <a:prstGeom prst="rect">
            <a:avLst/>
          </a:prstGeom>
          <a:noFill/>
          <a:ln>
            <a:noFill/>
          </a:ln>
        </p:spPr>
      </p:pic>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4"/>
          <p:cNvSpPr txBox="1">
            <a:spLocks noGrp="1"/>
          </p:cNvSpPr>
          <p:nvPr>
            <p:ph type="subTitle" idx="1"/>
          </p:nvPr>
        </p:nvSpPr>
        <p:spPr>
          <a:xfrm>
            <a:off x="645459" y="609600"/>
            <a:ext cx="7817224" cy="6248400"/>
          </a:xfrm>
          <a:prstGeom prst="rect">
            <a:avLst/>
          </a:prstGeom>
          <a:noFill/>
          <a:ln>
            <a:noFill/>
          </a:ln>
        </p:spPr>
        <p:txBody>
          <a:bodyPr spcFirstLastPara="1" wrap="square" lIns="0" tIns="45700" rIns="18275" bIns="45700" anchor="t" anchorCtr="0">
            <a:noAutofit/>
          </a:bodyPr>
          <a:lstStyle/>
          <a:p>
            <a:pPr marL="0" lvl="0" indent="0" algn="just" rtl="0">
              <a:spcBef>
                <a:spcPts val="0"/>
              </a:spcBef>
              <a:spcAft>
                <a:spcPts val="0"/>
              </a:spcAft>
              <a:buSzPts val="2660"/>
              <a:buNone/>
            </a:pPr>
            <a:r>
              <a:rPr lang="en-US" sz="2800" dirty="0">
                <a:solidFill>
                  <a:srgbClr val="372970"/>
                </a:solidFill>
              </a:rPr>
              <a:t>	Pictures of some of the Deep Drawn and Press components developed: </a:t>
            </a:r>
            <a:endParaRPr dirty="0"/>
          </a:p>
          <a:p>
            <a:pPr marL="0" lvl="0" indent="0" algn="just" rtl="0">
              <a:spcBef>
                <a:spcPts val="560"/>
              </a:spcBef>
              <a:spcAft>
                <a:spcPts val="0"/>
              </a:spcAft>
              <a:buSzPts val="2660"/>
              <a:buNone/>
            </a:pPr>
            <a:endParaRPr sz="2800" dirty="0">
              <a:solidFill>
                <a:srgbClr val="372970"/>
              </a:solidFill>
            </a:endParaRPr>
          </a:p>
          <a:p>
            <a:pPr marL="0" lvl="0" indent="0" algn="just" rtl="0">
              <a:spcBef>
                <a:spcPts val="560"/>
              </a:spcBef>
              <a:spcAft>
                <a:spcPts val="0"/>
              </a:spcAft>
              <a:buSzPts val="2660"/>
              <a:buNone/>
            </a:pPr>
            <a:endParaRPr sz="2800" dirty="0">
              <a:solidFill>
                <a:srgbClr val="372970"/>
              </a:solidFill>
            </a:endParaRPr>
          </a:p>
        </p:txBody>
      </p:sp>
      <p:pic>
        <p:nvPicPr>
          <p:cNvPr id="155" name="Google Shape;155;p24" descr="DSC00247"/>
          <p:cNvPicPr preferRelativeResize="0"/>
          <p:nvPr/>
        </p:nvPicPr>
        <p:blipFill rotWithShape="1">
          <a:blip r:embed="rId3">
            <a:alphaModFix/>
          </a:blip>
          <a:srcRect/>
          <a:stretch/>
        </p:blipFill>
        <p:spPr>
          <a:xfrm>
            <a:off x="645459" y="1927412"/>
            <a:ext cx="7817224" cy="4446494"/>
          </a:xfrm>
          <a:prstGeom prst="rect">
            <a:avLst/>
          </a:prstGeom>
          <a:noFill/>
          <a:ln>
            <a:noFill/>
          </a:ln>
        </p:spPr>
      </p:pic>
      <p:sp>
        <p:nvSpPr>
          <p:cNvPr id="156" name="Google Shape;156;p24"/>
          <p:cNvSpPr/>
          <p:nvPr/>
        </p:nvSpPr>
        <p:spPr>
          <a:xfrm>
            <a:off x="0" y="0"/>
            <a:ext cx="9144000" cy="457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5"/>
          <p:cNvSpPr txBox="1">
            <a:spLocks noGrp="1"/>
          </p:cNvSpPr>
          <p:nvPr>
            <p:ph type="subTitle" idx="1"/>
          </p:nvPr>
        </p:nvSpPr>
        <p:spPr>
          <a:xfrm>
            <a:off x="591671" y="609600"/>
            <a:ext cx="7987554" cy="6248400"/>
          </a:xfrm>
          <a:prstGeom prst="rect">
            <a:avLst/>
          </a:prstGeom>
          <a:noFill/>
          <a:ln>
            <a:noFill/>
          </a:ln>
        </p:spPr>
        <p:txBody>
          <a:bodyPr spcFirstLastPara="1" wrap="square" lIns="0" tIns="45700" rIns="18275" bIns="45700" anchor="t" anchorCtr="0">
            <a:noAutofit/>
          </a:bodyPr>
          <a:lstStyle/>
          <a:p>
            <a:pPr marL="0" lvl="0" indent="0" algn="just" rtl="0">
              <a:spcBef>
                <a:spcPts val="0"/>
              </a:spcBef>
              <a:spcAft>
                <a:spcPts val="0"/>
              </a:spcAft>
              <a:buSzPts val="2660"/>
              <a:buNone/>
            </a:pPr>
            <a:r>
              <a:rPr lang="en-US" sz="2800" dirty="0">
                <a:solidFill>
                  <a:srgbClr val="372970"/>
                </a:solidFill>
              </a:rPr>
              <a:t>	Pictures of some of the Deep Drawn and Press components developed: </a:t>
            </a:r>
            <a:endParaRPr dirty="0"/>
          </a:p>
          <a:p>
            <a:pPr marL="0" lvl="0" indent="0" algn="just" rtl="0">
              <a:spcBef>
                <a:spcPts val="560"/>
              </a:spcBef>
              <a:spcAft>
                <a:spcPts val="0"/>
              </a:spcAft>
              <a:buSzPts val="2660"/>
              <a:buNone/>
            </a:pPr>
            <a:endParaRPr sz="2800" dirty="0">
              <a:solidFill>
                <a:srgbClr val="372970"/>
              </a:solidFill>
            </a:endParaRPr>
          </a:p>
          <a:p>
            <a:pPr marL="0" lvl="0" indent="0" algn="just" rtl="0">
              <a:spcBef>
                <a:spcPts val="560"/>
              </a:spcBef>
              <a:spcAft>
                <a:spcPts val="0"/>
              </a:spcAft>
              <a:buSzPts val="2660"/>
              <a:buNone/>
            </a:pPr>
            <a:endParaRPr sz="2800" dirty="0">
              <a:solidFill>
                <a:srgbClr val="372970"/>
              </a:solidFill>
            </a:endParaRPr>
          </a:p>
        </p:txBody>
      </p:sp>
      <p:sp>
        <p:nvSpPr>
          <p:cNvPr id="162" name="Google Shape;162;p25"/>
          <p:cNvSpPr/>
          <p:nvPr/>
        </p:nvSpPr>
        <p:spPr>
          <a:xfrm>
            <a:off x="0" y="0"/>
            <a:ext cx="9144000" cy="457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pic>
        <p:nvPicPr>
          <p:cNvPr id="163" name="Google Shape;163;p25" descr="DEEP DRAWN BUBBLE CAP.jpg"/>
          <p:cNvPicPr preferRelativeResize="0"/>
          <p:nvPr/>
        </p:nvPicPr>
        <p:blipFill rotWithShape="1">
          <a:blip r:embed="rId3">
            <a:alphaModFix/>
          </a:blip>
          <a:srcRect/>
          <a:stretch/>
        </p:blipFill>
        <p:spPr>
          <a:xfrm>
            <a:off x="591671" y="1792942"/>
            <a:ext cx="7987554" cy="4572000"/>
          </a:xfrm>
          <a:prstGeom prst="rect">
            <a:avLst/>
          </a:prstGeom>
          <a:noFill/>
          <a:ln>
            <a:noFill/>
          </a:ln>
        </p:spPr>
      </p:pic>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6"/>
          <p:cNvSpPr txBox="1">
            <a:spLocks noGrp="1"/>
          </p:cNvSpPr>
          <p:nvPr>
            <p:ph type="subTitle" idx="1"/>
          </p:nvPr>
        </p:nvSpPr>
        <p:spPr>
          <a:xfrm>
            <a:off x="546847" y="609600"/>
            <a:ext cx="8068236" cy="5495365"/>
          </a:xfrm>
          <a:prstGeom prst="rect">
            <a:avLst/>
          </a:prstGeom>
          <a:noFill/>
          <a:ln>
            <a:noFill/>
          </a:ln>
        </p:spPr>
        <p:txBody>
          <a:bodyPr spcFirstLastPara="1" wrap="square" lIns="0" tIns="45700" rIns="18275" bIns="45700" anchor="t" anchorCtr="0">
            <a:noAutofit/>
          </a:bodyPr>
          <a:lstStyle/>
          <a:p>
            <a:pPr marL="0" lvl="0" indent="0" algn="just" rtl="0">
              <a:spcBef>
                <a:spcPts val="0"/>
              </a:spcBef>
              <a:spcAft>
                <a:spcPts val="0"/>
              </a:spcAft>
              <a:buSzPts val="2660"/>
              <a:buNone/>
            </a:pPr>
            <a:r>
              <a:rPr lang="en-US" sz="2800" dirty="0">
                <a:solidFill>
                  <a:srgbClr val="372970"/>
                </a:solidFill>
              </a:rPr>
              <a:t>	Pictures of some of the Deep Drawn and Press components developed: </a:t>
            </a:r>
            <a:endParaRPr dirty="0"/>
          </a:p>
          <a:p>
            <a:pPr marL="0" lvl="0" indent="0" algn="just" rtl="0">
              <a:spcBef>
                <a:spcPts val="560"/>
              </a:spcBef>
              <a:spcAft>
                <a:spcPts val="0"/>
              </a:spcAft>
              <a:buSzPts val="2660"/>
              <a:buNone/>
            </a:pPr>
            <a:endParaRPr sz="2800" dirty="0">
              <a:solidFill>
                <a:srgbClr val="372970"/>
              </a:solidFill>
            </a:endParaRPr>
          </a:p>
          <a:p>
            <a:pPr marL="0" lvl="0" indent="0" algn="just" rtl="0">
              <a:spcBef>
                <a:spcPts val="560"/>
              </a:spcBef>
              <a:spcAft>
                <a:spcPts val="0"/>
              </a:spcAft>
              <a:buSzPts val="2660"/>
              <a:buNone/>
            </a:pPr>
            <a:endParaRPr sz="2800" dirty="0">
              <a:solidFill>
                <a:srgbClr val="372970"/>
              </a:solidFill>
            </a:endParaRPr>
          </a:p>
        </p:txBody>
      </p:sp>
      <p:sp>
        <p:nvSpPr>
          <p:cNvPr id="169" name="Google Shape;169;p26"/>
          <p:cNvSpPr/>
          <p:nvPr/>
        </p:nvSpPr>
        <p:spPr>
          <a:xfrm>
            <a:off x="0" y="0"/>
            <a:ext cx="9144000" cy="457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pic>
        <p:nvPicPr>
          <p:cNvPr id="170" name="Google Shape;170;p26"/>
          <p:cNvPicPr preferRelativeResize="0"/>
          <p:nvPr/>
        </p:nvPicPr>
        <p:blipFill rotWithShape="1">
          <a:blip r:embed="rId3">
            <a:alphaModFix/>
          </a:blip>
          <a:srcRect/>
          <a:stretch/>
        </p:blipFill>
        <p:spPr>
          <a:xfrm>
            <a:off x="537882" y="1994647"/>
            <a:ext cx="8068236" cy="4504765"/>
          </a:xfrm>
          <a:prstGeom prst="rect">
            <a:avLst/>
          </a:prstGeom>
          <a:noFill/>
          <a:ln>
            <a:noFill/>
          </a:ln>
        </p:spPr>
      </p:pic>
    </p:spTree>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7"/>
          <p:cNvSpPr txBox="1">
            <a:spLocks noGrp="1"/>
          </p:cNvSpPr>
          <p:nvPr>
            <p:ph type="subTitle" idx="1"/>
          </p:nvPr>
        </p:nvSpPr>
        <p:spPr>
          <a:xfrm>
            <a:off x="564776" y="609600"/>
            <a:ext cx="7897906" cy="6248400"/>
          </a:xfrm>
          <a:prstGeom prst="rect">
            <a:avLst/>
          </a:prstGeom>
          <a:noFill/>
          <a:ln>
            <a:noFill/>
          </a:ln>
        </p:spPr>
        <p:txBody>
          <a:bodyPr spcFirstLastPara="1" wrap="square" lIns="0" tIns="45700" rIns="18275" bIns="45700" anchor="t" anchorCtr="0">
            <a:noAutofit/>
          </a:bodyPr>
          <a:lstStyle/>
          <a:p>
            <a:pPr marL="0" lvl="0" indent="0" algn="just" rtl="0">
              <a:spcBef>
                <a:spcPts val="0"/>
              </a:spcBef>
              <a:spcAft>
                <a:spcPts val="0"/>
              </a:spcAft>
              <a:buSzPts val="2660"/>
              <a:buNone/>
            </a:pPr>
            <a:r>
              <a:rPr lang="en-US" sz="2800" dirty="0">
                <a:solidFill>
                  <a:srgbClr val="372970"/>
                </a:solidFill>
              </a:rPr>
              <a:t>	Pictures of some of the Deep Drawn and Press components developed: </a:t>
            </a:r>
            <a:endParaRPr dirty="0"/>
          </a:p>
          <a:p>
            <a:pPr marL="0" lvl="0" indent="0" algn="just" rtl="0">
              <a:spcBef>
                <a:spcPts val="560"/>
              </a:spcBef>
              <a:spcAft>
                <a:spcPts val="0"/>
              </a:spcAft>
              <a:buSzPts val="2660"/>
              <a:buNone/>
            </a:pPr>
            <a:endParaRPr sz="2800" dirty="0">
              <a:solidFill>
                <a:srgbClr val="372970"/>
              </a:solidFill>
            </a:endParaRPr>
          </a:p>
          <a:p>
            <a:pPr marL="0" lvl="0" indent="0" algn="just" rtl="0">
              <a:spcBef>
                <a:spcPts val="560"/>
              </a:spcBef>
              <a:spcAft>
                <a:spcPts val="0"/>
              </a:spcAft>
              <a:buSzPts val="2660"/>
              <a:buNone/>
            </a:pPr>
            <a:endParaRPr sz="2800" dirty="0">
              <a:solidFill>
                <a:srgbClr val="372970"/>
              </a:solidFill>
            </a:endParaRPr>
          </a:p>
        </p:txBody>
      </p:sp>
      <p:sp>
        <p:nvSpPr>
          <p:cNvPr id="176" name="Google Shape;176;p27"/>
          <p:cNvSpPr/>
          <p:nvPr/>
        </p:nvSpPr>
        <p:spPr>
          <a:xfrm>
            <a:off x="0" y="0"/>
            <a:ext cx="9144000" cy="457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pic>
        <p:nvPicPr>
          <p:cNvPr id="177" name="Google Shape;177;p27"/>
          <p:cNvPicPr preferRelativeResize="0"/>
          <p:nvPr/>
        </p:nvPicPr>
        <p:blipFill rotWithShape="1">
          <a:blip r:embed="rId3">
            <a:alphaModFix/>
          </a:blip>
          <a:srcRect/>
          <a:stretch/>
        </p:blipFill>
        <p:spPr>
          <a:xfrm>
            <a:off x="564774" y="2012578"/>
            <a:ext cx="7897907" cy="4298576"/>
          </a:xfrm>
          <a:prstGeom prst="rect">
            <a:avLst/>
          </a:prstGeom>
          <a:noFill/>
          <a:ln>
            <a:noFill/>
          </a:ln>
        </p:spPr>
      </p:pic>
    </p:spTree>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8"/>
          <p:cNvSpPr txBox="1">
            <a:spLocks noGrp="1"/>
          </p:cNvSpPr>
          <p:nvPr>
            <p:ph type="subTitle" idx="1"/>
          </p:nvPr>
        </p:nvSpPr>
        <p:spPr>
          <a:xfrm>
            <a:off x="471054" y="609600"/>
            <a:ext cx="8137237" cy="6248400"/>
          </a:xfrm>
          <a:prstGeom prst="rect">
            <a:avLst/>
          </a:prstGeom>
          <a:noFill/>
          <a:ln>
            <a:noFill/>
          </a:ln>
        </p:spPr>
        <p:txBody>
          <a:bodyPr spcFirstLastPara="1" wrap="square" lIns="0" tIns="45700" rIns="18275" bIns="45700" anchor="t" anchorCtr="0">
            <a:noAutofit/>
          </a:bodyPr>
          <a:lstStyle/>
          <a:p>
            <a:pPr marL="0" lvl="0" indent="0" algn="l" rtl="0">
              <a:spcBef>
                <a:spcPts val="0"/>
              </a:spcBef>
              <a:spcAft>
                <a:spcPts val="0"/>
              </a:spcAft>
              <a:buClr>
                <a:schemeClr val="dk1"/>
              </a:buClr>
              <a:buSzPts val="2660"/>
              <a:buFont typeface="Arial"/>
              <a:buNone/>
            </a:pPr>
            <a:r>
              <a:rPr lang="en-US" sz="2800" dirty="0">
                <a:solidFill>
                  <a:srgbClr val="372970"/>
                </a:solidFill>
              </a:rPr>
              <a:t>	</a:t>
            </a:r>
            <a:r>
              <a:rPr lang="en-US" sz="2800" b="1" u="sng" dirty="0">
                <a:solidFill>
                  <a:srgbClr val="372970"/>
                </a:solidFill>
              </a:rPr>
              <a:t>COMPANY INFORMATION</a:t>
            </a:r>
            <a:r>
              <a:rPr lang="en-US" sz="2800" b="1" dirty="0">
                <a:solidFill>
                  <a:srgbClr val="372970"/>
                </a:solidFill>
              </a:rPr>
              <a:t>:	</a:t>
            </a:r>
            <a:endParaRPr dirty="0"/>
          </a:p>
          <a:p>
            <a:pPr marL="0" lvl="0" indent="0" algn="l" rtl="0">
              <a:spcBef>
                <a:spcPts val="560"/>
              </a:spcBef>
              <a:spcAft>
                <a:spcPts val="0"/>
              </a:spcAft>
              <a:buSzPts val="2660"/>
              <a:buNone/>
            </a:pPr>
            <a:endParaRPr sz="2800" dirty="0">
              <a:solidFill>
                <a:srgbClr val="372970"/>
              </a:solidFill>
            </a:endParaRPr>
          </a:p>
          <a:p>
            <a:pPr marL="0" lvl="0" indent="457200" algn="l" rtl="0">
              <a:spcBef>
                <a:spcPts val="560"/>
              </a:spcBef>
              <a:spcAft>
                <a:spcPts val="0"/>
              </a:spcAft>
              <a:buSzPts val="2660"/>
              <a:buNone/>
            </a:pPr>
            <a:r>
              <a:rPr lang="en-US" sz="2400" dirty="0">
                <a:solidFill>
                  <a:srgbClr val="372970"/>
                </a:solidFill>
                <a:ea typeface="Bookman Old Style"/>
                <a:cs typeface="Bookman Old Style"/>
                <a:sym typeface="Bookman Old Style"/>
              </a:rPr>
              <a:t>No. of employees working: Administrative: 8 persons. </a:t>
            </a:r>
            <a:endParaRPr dirty="0"/>
          </a:p>
          <a:p>
            <a:pPr marL="0" lvl="0" indent="0" algn="l" rtl="0">
              <a:spcBef>
                <a:spcPts val="480"/>
              </a:spcBef>
              <a:spcAft>
                <a:spcPts val="0"/>
              </a:spcAft>
              <a:buSzPts val="2280"/>
              <a:buNone/>
            </a:pPr>
            <a:r>
              <a:rPr lang="en-US" sz="2400" dirty="0">
                <a:solidFill>
                  <a:srgbClr val="372970"/>
                </a:solidFill>
                <a:ea typeface="Bookman Old Style"/>
                <a:cs typeface="Bookman Old Style"/>
                <a:sym typeface="Bookman Old Style"/>
              </a:rPr>
              <a:t>	Workshop &amp; Inspection : 15 persons.</a:t>
            </a:r>
            <a:endParaRPr dirty="0"/>
          </a:p>
          <a:p>
            <a:pPr marL="0" lvl="0" indent="0" algn="l" rtl="0">
              <a:spcBef>
                <a:spcPts val="480"/>
              </a:spcBef>
              <a:spcAft>
                <a:spcPts val="0"/>
              </a:spcAft>
              <a:buClr>
                <a:schemeClr val="dk1"/>
              </a:buClr>
              <a:buSzPts val="2280"/>
              <a:buFont typeface="Arial"/>
              <a:buNone/>
            </a:pPr>
            <a:endParaRPr dirty="0"/>
          </a:p>
          <a:p>
            <a:pPr marL="0" lvl="0" indent="0" algn="l" rtl="0">
              <a:spcBef>
                <a:spcPts val="480"/>
              </a:spcBef>
              <a:spcAft>
                <a:spcPts val="0"/>
              </a:spcAft>
              <a:buClr>
                <a:schemeClr val="dk1"/>
              </a:buClr>
              <a:buSzPts val="2280"/>
              <a:buFont typeface="Arial"/>
              <a:buNone/>
            </a:pPr>
            <a:r>
              <a:rPr lang="en-US" sz="2400" dirty="0">
                <a:solidFill>
                  <a:srgbClr val="372970"/>
                </a:solidFill>
                <a:ea typeface="Bookman Old Style"/>
                <a:cs typeface="Bookman Old Style"/>
                <a:sym typeface="Bookman Old Style"/>
              </a:rPr>
              <a:t>	Our company website: </a:t>
            </a:r>
            <a:r>
              <a:rPr lang="en-US" sz="2400" u="sng" dirty="0">
                <a:solidFill>
                  <a:schemeClr val="hlink"/>
                </a:solidFill>
                <a:ea typeface="Bookman Old Style"/>
                <a:cs typeface="Bookman Old Style"/>
                <a:sym typeface="Bookman Old Style"/>
                <a:hlinkClick r:id="rId3"/>
              </a:rPr>
              <a:t>www.neerajexim.com</a:t>
            </a:r>
            <a:endParaRPr dirty="0"/>
          </a:p>
          <a:p>
            <a:pPr marL="0" lvl="0" indent="0" algn="l" rtl="0">
              <a:spcBef>
                <a:spcPts val="480"/>
              </a:spcBef>
              <a:spcAft>
                <a:spcPts val="0"/>
              </a:spcAft>
              <a:buClr>
                <a:schemeClr val="dk1"/>
              </a:buClr>
              <a:buSzPts val="2280"/>
              <a:buFont typeface="Arial"/>
              <a:buNone/>
            </a:pPr>
            <a:r>
              <a:rPr lang="en-US" sz="2400" dirty="0">
                <a:solidFill>
                  <a:srgbClr val="372970"/>
                </a:solidFill>
                <a:ea typeface="Bookman Old Style"/>
                <a:cs typeface="Bookman Old Style"/>
                <a:sym typeface="Bookman Old Style"/>
              </a:rPr>
              <a:t>	Email id: 	</a:t>
            </a:r>
            <a:r>
              <a:rPr lang="en-US" sz="2400" u="sng" dirty="0">
                <a:solidFill>
                  <a:srgbClr val="002060"/>
                </a:solidFill>
                <a:ea typeface="Bookman Old Style"/>
                <a:cs typeface="Bookman Old Style"/>
                <a:sym typeface="Bookman Old Style"/>
                <a:hlinkClick r:id="rId4">
                  <a:extLst>
                    <a:ext uri="{A12FA001-AC4F-418D-AE19-62706E023703}">
                      <ahyp:hlinkClr xmlns:ahyp="http://schemas.microsoft.com/office/drawing/2018/hyperlinkcolor" val="tx"/>
                    </a:ext>
                  </a:extLst>
                </a:hlinkClick>
              </a:rPr>
              <a:t>drbkhatri@neerajexim.com</a:t>
            </a:r>
            <a:endParaRPr sz="2400" dirty="0">
              <a:solidFill>
                <a:srgbClr val="002060"/>
              </a:solidFill>
              <a:ea typeface="Bookman Old Style"/>
              <a:cs typeface="Bookman Old Style"/>
              <a:sym typeface="Bookman Old Style"/>
            </a:endParaRPr>
          </a:p>
          <a:p>
            <a:pPr marL="1371600" lvl="0" indent="457200" algn="l" rtl="0">
              <a:spcBef>
                <a:spcPts val="480"/>
              </a:spcBef>
              <a:spcAft>
                <a:spcPts val="0"/>
              </a:spcAft>
              <a:buClr>
                <a:schemeClr val="dk1"/>
              </a:buClr>
              <a:buSzPts val="2280"/>
              <a:buFont typeface="Arial"/>
              <a:buNone/>
            </a:pPr>
            <a:r>
              <a:rPr lang="en-US" sz="2400" u="sng" dirty="0">
                <a:solidFill>
                  <a:srgbClr val="372970"/>
                </a:solidFill>
                <a:ea typeface="Bookman Old Style"/>
                <a:cs typeface="Bookman Old Style"/>
                <a:sym typeface="Bookman Old Style"/>
              </a:rPr>
              <a:t>niraj@</a:t>
            </a:r>
            <a:r>
              <a:rPr lang="en-US" sz="2400" u="sng" dirty="0">
                <a:solidFill>
                  <a:srgbClr val="002060"/>
                </a:solidFill>
                <a:ea typeface="Bookman Old Style"/>
                <a:cs typeface="Bookman Old Style"/>
                <a:sym typeface="Bookman Old Style"/>
                <a:hlinkClick r:id="rId4">
                  <a:extLst>
                    <a:ext uri="{A12FA001-AC4F-418D-AE19-62706E023703}">
                      <ahyp:hlinkClr xmlns:ahyp="http://schemas.microsoft.com/office/drawing/2018/hyperlinkcolor" val="tx"/>
                    </a:ext>
                  </a:extLst>
                </a:hlinkClick>
              </a:rPr>
              <a:t>neerajexim</a:t>
            </a:r>
            <a:r>
              <a:rPr lang="en-US" sz="2400" u="sng" dirty="0">
                <a:solidFill>
                  <a:srgbClr val="372970"/>
                </a:solidFill>
                <a:ea typeface="Bookman Old Style"/>
                <a:cs typeface="Bookman Old Style"/>
                <a:sym typeface="Bookman Old Style"/>
              </a:rPr>
              <a:t>.com</a:t>
            </a:r>
            <a:endParaRPr dirty="0"/>
          </a:p>
          <a:p>
            <a:pPr marL="0" lvl="0" indent="0" algn="l" rtl="0">
              <a:spcBef>
                <a:spcPts val="480"/>
              </a:spcBef>
              <a:spcAft>
                <a:spcPts val="0"/>
              </a:spcAft>
              <a:buClr>
                <a:schemeClr val="dk1"/>
              </a:buClr>
              <a:buSzPts val="2280"/>
              <a:buFont typeface="Arial"/>
              <a:buNone/>
            </a:pPr>
            <a:r>
              <a:rPr lang="en-US" sz="2400" dirty="0">
                <a:solidFill>
                  <a:srgbClr val="372970"/>
                </a:solidFill>
                <a:ea typeface="Bookman Old Style"/>
                <a:cs typeface="Bookman Old Style"/>
                <a:sym typeface="Bookman Old Style"/>
              </a:rPr>
              <a:t>		     </a:t>
            </a:r>
            <a:endParaRPr dirty="0"/>
          </a:p>
          <a:p>
            <a:pPr marL="0" lvl="0" indent="0" algn="l" rtl="0">
              <a:spcBef>
                <a:spcPts val="480"/>
              </a:spcBef>
              <a:spcAft>
                <a:spcPts val="0"/>
              </a:spcAft>
              <a:buClr>
                <a:schemeClr val="dk1"/>
              </a:buClr>
              <a:buSzPts val="2280"/>
              <a:buFont typeface="Arial"/>
              <a:buNone/>
            </a:pPr>
            <a:r>
              <a:rPr lang="en-US" sz="2400" dirty="0">
                <a:solidFill>
                  <a:srgbClr val="372970"/>
                </a:solidFill>
                <a:ea typeface="Bookman Old Style"/>
                <a:cs typeface="Bookman Old Style"/>
                <a:sym typeface="Bookman Old Style"/>
              </a:rPr>
              <a:t>          Contact : Daulat R Brahmkhatri, Proprietor</a:t>
            </a:r>
            <a:endParaRPr sz="2400" dirty="0">
              <a:solidFill>
                <a:srgbClr val="372970"/>
              </a:solidFill>
              <a:ea typeface="Bookman Old Style"/>
              <a:cs typeface="Bookman Old Style"/>
              <a:sym typeface="Bookman Old Style"/>
            </a:endParaRPr>
          </a:p>
          <a:p>
            <a:pPr marL="0" lvl="0" indent="0" algn="l" rtl="0">
              <a:spcBef>
                <a:spcPts val="480"/>
              </a:spcBef>
              <a:spcAft>
                <a:spcPts val="0"/>
              </a:spcAft>
              <a:buClr>
                <a:schemeClr val="dk1"/>
              </a:buClr>
              <a:buSzPts val="2280"/>
              <a:buFont typeface="Arial"/>
              <a:buNone/>
            </a:pPr>
            <a:r>
              <a:rPr lang="en-US" sz="2400" dirty="0">
                <a:solidFill>
                  <a:srgbClr val="372970"/>
                </a:solidFill>
                <a:ea typeface="Bookman Old Style"/>
                <a:cs typeface="Bookman Old Style"/>
                <a:sym typeface="Bookman Old Style"/>
              </a:rPr>
              <a:t> 				     Niraj D Brahmkhatri, Export Manager </a:t>
            </a:r>
            <a:endParaRPr sz="2400" dirty="0">
              <a:solidFill>
                <a:srgbClr val="372970"/>
              </a:solidFill>
              <a:ea typeface="Bookman Old Style"/>
              <a:cs typeface="Bookman Old Style"/>
              <a:sym typeface="Bookman Old Style"/>
            </a:endParaRPr>
          </a:p>
          <a:p>
            <a:pPr marL="0" lvl="0" indent="0" algn="l" rtl="0">
              <a:spcBef>
                <a:spcPts val="480"/>
              </a:spcBef>
              <a:spcAft>
                <a:spcPts val="0"/>
              </a:spcAft>
              <a:buClr>
                <a:schemeClr val="dk1"/>
              </a:buClr>
              <a:buSzPts val="2280"/>
              <a:buFont typeface="Arial"/>
              <a:buNone/>
            </a:pPr>
            <a:r>
              <a:rPr lang="en-US" sz="2400" dirty="0">
                <a:solidFill>
                  <a:srgbClr val="372970"/>
                </a:solidFill>
                <a:ea typeface="Bookman Old Style"/>
                <a:cs typeface="Bookman Old Style"/>
                <a:sym typeface="Bookman Old Style"/>
              </a:rPr>
              <a:t>	Mobile No: +91 9824260565/+91 7698493390 	</a:t>
            </a:r>
            <a:endParaRPr sz="2400" dirty="0">
              <a:solidFill>
                <a:srgbClr val="372970"/>
              </a:solidFill>
              <a:ea typeface="Bookman Old Style"/>
              <a:cs typeface="Bookman Old Style"/>
              <a:sym typeface="Bookman Old Style"/>
            </a:endParaRPr>
          </a:p>
          <a:p>
            <a:pPr marL="0" lvl="0" indent="0" algn="l" rtl="0">
              <a:spcBef>
                <a:spcPts val="480"/>
              </a:spcBef>
              <a:spcAft>
                <a:spcPts val="0"/>
              </a:spcAft>
              <a:buSzPts val="2280"/>
              <a:buNone/>
            </a:pPr>
            <a:endParaRPr sz="2800" dirty="0">
              <a:solidFill>
                <a:srgbClr val="372970"/>
              </a:solidFill>
            </a:endParaRPr>
          </a:p>
        </p:txBody>
      </p:sp>
    </p:spTree>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9"/>
          <p:cNvSpPr txBox="1">
            <a:spLocks noGrp="1"/>
          </p:cNvSpPr>
          <p:nvPr>
            <p:ph type="subTitle" idx="1"/>
          </p:nvPr>
        </p:nvSpPr>
        <p:spPr>
          <a:xfrm>
            <a:off x="663388" y="1066800"/>
            <a:ext cx="7395883" cy="4957482"/>
          </a:xfrm>
          <a:prstGeom prst="rect">
            <a:avLst/>
          </a:prstGeom>
          <a:noFill/>
          <a:ln>
            <a:noFill/>
          </a:ln>
        </p:spPr>
        <p:txBody>
          <a:bodyPr spcFirstLastPara="1" wrap="square" lIns="0" tIns="45700" rIns="18275" bIns="45700" anchor="t" anchorCtr="0">
            <a:noAutofit/>
          </a:bodyPr>
          <a:lstStyle/>
          <a:p>
            <a:pPr marL="0" lvl="0" indent="0" algn="l" rtl="0">
              <a:spcBef>
                <a:spcPts val="0"/>
              </a:spcBef>
              <a:spcAft>
                <a:spcPts val="0"/>
              </a:spcAft>
              <a:buSzPts val="1900"/>
              <a:buNone/>
            </a:pPr>
            <a:r>
              <a:rPr lang="en-US" sz="2800" b="1" dirty="0">
                <a:solidFill>
                  <a:srgbClr val="372970"/>
                </a:solidFill>
              </a:rPr>
              <a:t> </a:t>
            </a:r>
            <a:r>
              <a:rPr lang="en-US" sz="2800" b="1" u="sng" dirty="0">
                <a:solidFill>
                  <a:srgbClr val="372970"/>
                </a:solidFill>
              </a:rPr>
              <a:t>COMPANY DETAILS</a:t>
            </a:r>
            <a:r>
              <a:rPr lang="en-US" sz="2800" b="1" dirty="0">
                <a:solidFill>
                  <a:srgbClr val="372970"/>
                </a:solidFill>
              </a:rPr>
              <a:t>:</a:t>
            </a:r>
            <a:endParaRPr sz="2800" dirty="0">
              <a:solidFill>
                <a:srgbClr val="372970"/>
              </a:solidFill>
            </a:endParaRPr>
          </a:p>
          <a:p>
            <a:pPr marL="0" lvl="0" indent="0" algn="l" rtl="0">
              <a:spcBef>
                <a:spcPts val="400"/>
              </a:spcBef>
              <a:spcAft>
                <a:spcPts val="0"/>
              </a:spcAft>
              <a:buSzPts val="1900"/>
              <a:buNone/>
            </a:pPr>
            <a:r>
              <a:rPr lang="en-US" sz="2800" dirty="0">
                <a:solidFill>
                  <a:srgbClr val="372970"/>
                </a:solidFill>
              </a:rPr>
              <a:t> </a:t>
            </a:r>
            <a:endParaRPr sz="2800" dirty="0">
              <a:solidFill>
                <a:srgbClr val="372970"/>
              </a:solidFill>
            </a:endParaRPr>
          </a:p>
          <a:p>
            <a:pPr marL="0" lvl="0" indent="0" algn="l" rtl="0">
              <a:spcBef>
                <a:spcPts val="400"/>
              </a:spcBef>
              <a:spcAft>
                <a:spcPts val="0"/>
              </a:spcAft>
              <a:buSzPts val="1900"/>
              <a:buNone/>
            </a:pPr>
            <a:endParaRPr sz="2800" dirty="0">
              <a:solidFill>
                <a:srgbClr val="372970"/>
              </a:solidFill>
            </a:endParaRPr>
          </a:p>
          <a:p>
            <a:pPr marL="0" lvl="0" indent="0" algn="l" rtl="0">
              <a:spcBef>
                <a:spcPts val="480"/>
              </a:spcBef>
              <a:spcAft>
                <a:spcPts val="0"/>
              </a:spcAft>
              <a:buSzPts val="2280"/>
              <a:buNone/>
            </a:pPr>
            <a:r>
              <a:rPr lang="en-US" sz="2800" dirty="0">
                <a:solidFill>
                  <a:srgbClr val="372970"/>
                </a:solidFill>
                <a:ea typeface="Bookman Old Style"/>
                <a:cs typeface="Bookman Old Style"/>
                <a:sym typeface="Bookman Old Style"/>
              </a:rPr>
              <a:t>GST Registration No….. 24AALPB4788M1Z9 </a:t>
            </a:r>
            <a:endParaRPr sz="2800" dirty="0"/>
          </a:p>
          <a:p>
            <a:pPr marL="0" lvl="0" indent="0" algn="l" rtl="0">
              <a:spcBef>
                <a:spcPts val="480"/>
              </a:spcBef>
              <a:spcAft>
                <a:spcPts val="0"/>
              </a:spcAft>
              <a:buSzPts val="2280"/>
              <a:buNone/>
            </a:pPr>
            <a:endParaRPr sz="2800" dirty="0">
              <a:solidFill>
                <a:srgbClr val="372970"/>
              </a:solidFill>
              <a:ea typeface="Bookman Old Style"/>
              <a:cs typeface="Bookman Old Style"/>
              <a:sym typeface="Bookman Old Style"/>
            </a:endParaRPr>
          </a:p>
          <a:p>
            <a:pPr marL="0" lvl="0" indent="0" algn="l" rtl="0">
              <a:spcBef>
                <a:spcPts val="480"/>
              </a:spcBef>
              <a:spcAft>
                <a:spcPts val="0"/>
              </a:spcAft>
              <a:buSzPts val="2280"/>
              <a:buNone/>
            </a:pPr>
            <a:r>
              <a:rPr lang="en-US" sz="2800" dirty="0">
                <a:solidFill>
                  <a:srgbClr val="372970"/>
                </a:solidFill>
                <a:ea typeface="Bookman Old Style"/>
                <a:cs typeface="Bookman Old Style"/>
                <a:sym typeface="Bookman Old Style"/>
              </a:rPr>
              <a:t>Importer Exporter Code (IEC)…..3402002850</a:t>
            </a:r>
            <a:endParaRPr sz="2800" dirty="0"/>
          </a:p>
          <a:p>
            <a:pPr marL="0" lvl="0" indent="0" algn="l" rtl="0">
              <a:spcBef>
                <a:spcPts val="480"/>
              </a:spcBef>
              <a:spcAft>
                <a:spcPts val="0"/>
              </a:spcAft>
              <a:buSzPts val="2280"/>
              <a:buNone/>
            </a:pPr>
            <a:endParaRPr sz="2800" dirty="0">
              <a:solidFill>
                <a:srgbClr val="372970"/>
              </a:solidFill>
              <a:ea typeface="Bookman Old Style"/>
              <a:cs typeface="Bookman Old Style"/>
              <a:sym typeface="Bookman Old Style"/>
            </a:endParaRPr>
          </a:p>
          <a:p>
            <a:pPr marL="0" lvl="0" indent="0" algn="l" rtl="0">
              <a:spcBef>
                <a:spcPts val="480"/>
              </a:spcBef>
              <a:spcAft>
                <a:spcPts val="0"/>
              </a:spcAft>
              <a:buSzPts val="2280"/>
              <a:buNone/>
            </a:pPr>
            <a:r>
              <a:rPr lang="en-US" sz="2800" dirty="0">
                <a:solidFill>
                  <a:srgbClr val="372970"/>
                </a:solidFill>
                <a:ea typeface="Bookman Old Style"/>
                <a:cs typeface="Bookman Old Style"/>
                <a:sym typeface="Bookman Old Style"/>
              </a:rPr>
              <a:t>D &amp; B DUNS NO: 86-453-5667</a:t>
            </a:r>
            <a:endParaRPr sz="2800" dirty="0"/>
          </a:p>
          <a:p>
            <a:pPr marL="0" lvl="0" indent="0" algn="l" rtl="0">
              <a:spcBef>
                <a:spcPts val="480"/>
              </a:spcBef>
              <a:spcAft>
                <a:spcPts val="0"/>
              </a:spcAft>
              <a:buSzPts val="2280"/>
              <a:buNone/>
            </a:pPr>
            <a:endParaRPr sz="2800" dirty="0">
              <a:solidFill>
                <a:srgbClr val="372970"/>
              </a:solidFill>
              <a:ea typeface="Bookman Old Style"/>
              <a:cs typeface="Bookman Old Style"/>
              <a:sym typeface="Bookman Old Style"/>
            </a:endParaRPr>
          </a:p>
          <a:p>
            <a:pPr marL="0" lvl="0" indent="0" algn="l" rtl="0">
              <a:spcBef>
                <a:spcPts val="400"/>
              </a:spcBef>
              <a:spcAft>
                <a:spcPts val="0"/>
              </a:spcAft>
              <a:buSzPts val="1900"/>
              <a:buNone/>
            </a:pPr>
            <a:endParaRPr sz="2800" dirty="0">
              <a:solidFill>
                <a:srgbClr val="372970"/>
              </a:solidFill>
            </a:endParaRPr>
          </a:p>
        </p:txBody>
      </p:sp>
    </p:spTree>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0"/>
          <p:cNvSpPr txBox="1">
            <a:spLocks noGrp="1"/>
          </p:cNvSpPr>
          <p:nvPr>
            <p:ph type="subTitle" idx="1"/>
          </p:nvPr>
        </p:nvSpPr>
        <p:spPr>
          <a:xfrm>
            <a:off x="681318" y="533400"/>
            <a:ext cx="7342094" cy="6324600"/>
          </a:xfrm>
          <a:prstGeom prst="rect">
            <a:avLst/>
          </a:prstGeom>
          <a:noFill/>
          <a:ln>
            <a:noFill/>
          </a:ln>
        </p:spPr>
        <p:txBody>
          <a:bodyPr spcFirstLastPara="1" wrap="square" lIns="0" tIns="45700" rIns="18275" bIns="45700" anchor="t" anchorCtr="0">
            <a:normAutofit lnSpcReduction="10000"/>
          </a:bodyPr>
          <a:lstStyle/>
          <a:p>
            <a:pPr marL="0" lvl="0" indent="0" algn="ctr" rtl="0">
              <a:spcBef>
                <a:spcPts val="0"/>
              </a:spcBef>
              <a:spcAft>
                <a:spcPts val="0"/>
              </a:spcAft>
              <a:buSzPts val="1900"/>
              <a:buNone/>
            </a:pPr>
            <a:r>
              <a:rPr lang="en-US" sz="2800" b="1" dirty="0">
                <a:solidFill>
                  <a:srgbClr val="372970"/>
                </a:solidFill>
              </a:rPr>
              <a:t> </a:t>
            </a:r>
            <a:r>
              <a:rPr lang="en-US" sz="2800" b="1" u="sng" dirty="0">
                <a:solidFill>
                  <a:srgbClr val="372970"/>
                </a:solidFill>
              </a:rPr>
              <a:t>CERTIFICATIONS</a:t>
            </a:r>
            <a:r>
              <a:rPr lang="en-US" sz="2800" dirty="0">
                <a:solidFill>
                  <a:srgbClr val="372970"/>
                </a:solidFill>
              </a:rPr>
              <a:t>:</a:t>
            </a:r>
            <a:endParaRPr sz="2800" dirty="0"/>
          </a:p>
          <a:p>
            <a:pPr marL="0" lvl="0" indent="0" algn="l" rtl="0">
              <a:spcBef>
                <a:spcPts val="560"/>
              </a:spcBef>
              <a:spcAft>
                <a:spcPts val="0"/>
              </a:spcAft>
              <a:buSzPts val="2660"/>
              <a:buNone/>
            </a:pPr>
            <a:r>
              <a:rPr lang="en-US" sz="2800" dirty="0">
                <a:solidFill>
                  <a:srgbClr val="372970"/>
                </a:solidFill>
              </a:rPr>
              <a:t> </a:t>
            </a:r>
            <a:endParaRPr sz="2800" dirty="0"/>
          </a:p>
          <a:p>
            <a:pPr marL="514350" lvl="0" indent="-514350" algn="ctr" rtl="0">
              <a:spcBef>
                <a:spcPts val="560"/>
              </a:spcBef>
              <a:spcAft>
                <a:spcPts val="0"/>
              </a:spcAft>
              <a:buSzPts val="2660"/>
              <a:buNone/>
            </a:pPr>
            <a:r>
              <a:rPr lang="en-US" sz="2800" dirty="0">
                <a:solidFill>
                  <a:srgbClr val="372970"/>
                </a:solidFill>
                <a:ea typeface="Bookman Old Style"/>
                <a:cs typeface="Bookman Old Style"/>
                <a:sym typeface="Bookman Old Style"/>
              </a:rPr>
              <a:t>	</a:t>
            </a:r>
            <a:endParaRPr sz="2800" dirty="0"/>
          </a:p>
          <a:p>
            <a:pPr marL="514350" lvl="0" indent="-514350" algn="ctr" rtl="0">
              <a:spcBef>
                <a:spcPts val="560"/>
              </a:spcBef>
              <a:spcAft>
                <a:spcPts val="0"/>
              </a:spcAft>
              <a:buSzPts val="2660"/>
              <a:buNone/>
            </a:pPr>
            <a:r>
              <a:rPr lang="en-US" sz="2800" dirty="0">
                <a:solidFill>
                  <a:srgbClr val="372970"/>
                </a:solidFill>
                <a:ea typeface="Bookman Old Style"/>
                <a:cs typeface="Bookman Old Style"/>
                <a:sym typeface="Bookman Old Style"/>
              </a:rPr>
              <a:t>NEERAJ EXIM ENTERPRISES</a:t>
            </a:r>
            <a:endParaRPr sz="2800" dirty="0"/>
          </a:p>
          <a:p>
            <a:pPr marL="514350" lvl="0" indent="-514350" algn="ctr" rtl="0">
              <a:spcBef>
                <a:spcPts val="560"/>
              </a:spcBef>
              <a:spcAft>
                <a:spcPts val="0"/>
              </a:spcAft>
              <a:buSzPts val="2660"/>
              <a:buNone/>
            </a:pPr>
            <a:r>
              <a:rPr lang="en-US" sz="2800" dirty="0">
                <a:solidFill>
                  <a:srgbClr val="372970"/>
                </a:solidFill>
                <a:ea typeface="Bookman Old Style"/>
                <a:cs typeface="Bookman Old Style"/>
                <a:sym typeface="Bookman Old Style"/>
              </a:rPr>
              <a:t>Manufacture and Export of Mechanical Components and Fabricated assemblies for Industrial Use.</a:t>
            </a:r>
            <a:endParaRPr sz="2800" dirty="0"/>
          </a:p>
          <a:p>
            <a:pPr marL="514350" lvl="0" indent="-514350" algn="ctr" rtl="0">
              <a:spcBef>
                <a:spcPts val="560"/>
              </a:spcBef>
              <a:spcAft>
                <a:spcPts val="0"/>
              </a:spcAft>
              <a:buSzPts val="2660"/>
              <a:buNone/>
            </a:pPr>
            <a:r>
              <a:rPr lang="en-US" sz="2800" dirty="0">
                <a:solidFill>
                  <a:srgbClr val="372970"/>
                </a:solidFill>
                <a:ea typeface="Bookman Old Style"/>
                <a:cs typeface="Bookman Old Style"/>
                <a:sym typeface="Bookman Old Style"/>
              </a:rPr>
              <a:t>ISO 9001:2015</a:t>
            </a:r>
            <a:endParaRPr sz="2800" dirty="0"/>
          </a:p>
          <a:p>
            <a:pPr marL="514350" lvl="0" indent="-514350" algn="ctr" rtl="0">
              <a:spcBef>
                <a:spcPts val="560"/>
              </a:spcBef>
              <a:spcAft>
                <a:spcPts val="0"/>
              </a:spcAft>
              <a:buSzPts val="2660"/>
              <a:buNone/>
            </a:pPr>
            <a:r>
              <a:rPr lang="en-US" sz="2800" dirty="0">
                <a:solidFill>
                  <a:srgbClr val="372970"/>
                </a:solidFill>
                <a:ea typeface="Bookman Old Style"/>
                <a:cs typeface="Bookman Old Style"/>
                <a:sym typeface="Bookman Old Style"/>
              </a:rPr>
              <a:t>     Quality Management Systems</a:t>
            </a:r>
            <a:endParaRPr sz="2800" dirty="0"/>
          </a:p>
          <a:p>
            <a:pPr marL="0" lvl="0" indent="0" algn="ctr" rtl="0">
              <a:spcBef>
                <a:spcPts val="560"/>
              </a:spcBef>
              <a:spcAft>
                <a:spcPts val="0"/>
              </a:spcAft>
              <a:buSzPts val="2660"/>
              <a:buNone/>
            </a:pPr>
            <a:endParaRPr sz="2800" dirty="0">
              <a:solidFill>
                <a:srgbClr val="372970"/>
              </a:solidFill>
              <a:ea typeface="Bookman Old Style"/>
              <a:cs typeface="Bookman Old Style"/>
              <a:sym typeface="Bookman Old Style"/>
            </a:endParaRPr>
          </a:p>
          <a:p>
            <a:pPr marL="0" lvl="0" indent="0" algn="ctr" rtl="0">
              <a:spcBef>
                <a:spcPts val="560"/>
              </a:spcBef>
              <a:spcAft>
                <a:spcPts val="0"/>
              </a:spcAft>
              <a:buSzPts val="2660"/>
              <a:buNone/>
            </a:pPr>
            <a:endParaRPr sz="2800" dirty="0">
              <a:solidFill>
                <a:srgbClr val="372970"/>
              </a:solidFill>
              <a:ea typeface="Bookman Old Style"/>
              <a:cs typeface="Bookman Old Style"/>
              <a:sym typeface="Bookman Old Style"/>
            </a:endParaRPr>
          </a:p>
          <a:p>
            <a:pPr marL="0" lvl="0" indent="0" algn="ctr" rtl="0">
              <a:spcBef>
                <a:spcPts val="560"/>
              </a:spcBef>
              <a:spcAft>
                <a:spcPts val="0"/>
              </a:spcAft>
              <a:buSzPts val="2660"/>
              <a:buNone/>
            </a:pPr>
            <a:r>
              <a:rPr lang="en-US" sz="2800" dirty="0">
                <a:solidFill>
                  <a:srgbClr val="372970"/>
                </a:solidFill>
              </a:rPr>
              <a:t> </a:t>
            </a:r>
            <a:endParaRPr sz="2800" dirty="0"/>
          </a:p>
          <a:p>
            <a:pPr marL="0" lvl="0" indent="0" algn="l" rtl="0">
              <a:spcBef>
                <a:spcPts val="560"/>
              </a:spcBef>
              <a:spcAft>
                <a:spcPts val="0"/>
              </a:spcAft>
              <a:buSzPts val="2660"/>
              <a:buNone/>
            </a:pPr>
            <a:r>
              <a:rPr lang="en-US" sz="2800" dirty="0">
                <a:solidFill>
                  <a:srgbClr val="372970"/>
                </a:solidFill>
              </a:rPr>
              <a:t> </a:t>
            </a:r>
            <a:endParaRPr sz="2800" dirty="0"/>
          </a:p>
          <a:p>
            <a:pPr marL="0" lvl="0" indent="0" algn="l" rtl="0">
              <a:spcBef>
                <a:spcPts val="400"/>
              </a:spcBef>
              <a:spcAft>
                <a:spcPts val="0"/>
              </a:spcAft>
              <a:buSzPts val="1900"/>
              <a:buNone/>
            </a:pPr>
            <a:endParaRPr sz="2800" dirty="0">
              <a:solidFill>
                <a:srgbClr val="372970"/>
              </a:solidFill>
            </a:endParaRPr>
          </a:p>
        </p:txBody>
      </p:sp>
    </p:spTree>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1"/>
          <p:cNvSpPr txBox="1">
            <a:spLocks noGrp="1"/>
          </p:cNvSpPr>
          <p:nvPr>
            <p:ph type="subTitle" idx="1"/>
          </p:nvPr>
        </p:nvSpPr>
        <p:spPr>
          <a:xfrm>
            <a:off x="457200" y="533400"/>
            <a:ext cx="7888941" cy="6324600"/>
          </a:xfrm>
          <a:prstGeom prst="rect">
            <a:avLst/>
          </a:prstGeom>
          <a:noFill/>
          <a:ln>
            <a:noFill/>
          </a:ln>
        </p:spPr>
        <p:txBody>
          <a:bodyPr spcFirstLastPara="1" wrap="square" lIns="0" tIns="45700" rIns="18275" bIns="45700" anchor="t" anchorCtr="0">
            <a:noAutofit/>
          </a:bodyPr>
          <a:lstStyle/>
          <a:p>
            <a:pPr marL="0" lvl="0" indent="0" algn="l" rtl="0">
              <a:spcBef>
                <a:spcPts val="0"/>
              </a:spcBef>
              <a:spcAft>
                <a:spcPts val="0"/>
              </a:spcAft>
              <a:buSzPts val="1900"/>
              <a:buNone/>
            </a:pPr>
            <a:r>
              <a:rPr lang="en-US" sz="2800" b="1" dirty="0">
                <a:solidFill>
                  <a:srgbClr val="372970"/>
                </a:solidFill>
              </a:rPr>
              <a:t> </a:t>
            </a:r>
            <a:r>
              <a:rPr lang="en-US" sz="2800" b="1" u="sng" dirty="0">
                <a:solidFill>
                  <a:srgbClr val="372970"/>
                </a:solidFill>
              </a:rPr>
              <a:t>PROFESSIONAL MEMBERSHIPS</a:t>
            </a:r>
            <a:r>
              <a:rPr lang="en-US" sz="2800" b="1" dirty="0">
                <a:solidFill>
                  <a:srgbClr val="372970"/>
                </a:solidFill>
              </a:rPr>
              <a:t>:</a:t>
            </a:r>
            <a:endParaRPr sz="2800" dirty="0"/>
          </a:p>
          <a:p>
            <a:pPr marL="0" lvl="0" indent="0" algn="l" rtl="0">
              <a:spcBef>
                <a:spcPts val="480"/>
              </a:spcBef>
              <a:spcAft>
                <a:spcPts val="0"/>
              </a:spcAft>
              <a:buSzPts val="2280"/>
              <a:buNone/>
            </a:pPr>
            <a:endParaRPr sz="2800" dirty="0">
              <a:solidFill>
                <a:srgbClr val="372970"/>
              </a:solidFill>
              <a:ea typeface="Bookman Old Style"/>
              <a:cs typeface="Bookman Old Style"/>
              <a:sym typeface="Bookman Old Style"/>
            </a:endParaRPr>
          </a:p>
          <a:p>
            <a:pPr marL="457200" lvl="0" indent="-457200" algn="l" rtl="0">
              <a:spcBef>
                <a:spcPts val="560"/>
              </a:spcBef>
              <a:spcAft>
                <a:spcPts val="0"/>
              </a:spcAft>
              <a:buSzPts val="2660"/>
              <a:buNone/>
            </a:pPr>
            <a:r>
              <a:rPr lang="en-US" sz="2800" dirty="0">
                <a:solidFill>
                  <a:srgbClr val="372970"/>
                </a:solidFill>
                <a:ea typeface="Bookman Old Style"/>
                <a:cs typeface="Bookman Old Style"/>
                <a:sym typeface="Bookman Old Style"/>
              </a:rPr>
              <a:t>1. Vadodara Chamber of Commerce and Industry (VCCI)</a:t>
            </a:r>
            <a:endParaRPr sz="2800" dirty="0"/>
          </a:p>
          <a:p>
            <a:pPr marL="457200" lvl="0" indent="-457200" algn="l" rtl="0">
              <a:spcBef>
                <a:spcPts val="560"/>
              </a:spcBef>
              <a:spcAft>
                <a:spcPts val="0"/>
              </a:spcAft>
              <a:buSzPts val="2660"/>
              <a:buNone/>
            </a:pPr>
            <a:r>
              <a:rPr lang="en-US" sz="2800" dirty="0">
                <a:solidFill>
                  <a:srgbClr val="372970"/>
                </a:solidFill>
                <a:ea typeface="Bookman Old Style"/>
                <a:cs typeface="Bookman Old Style"/>
                <a:sym typeface="Bookman Old Style"/>
              </a:rPr>
              <a:t> 	GIDC Industrial Estate, Makarpura</a:t>
            </a:r>
            <a:endParaRPr sz="2800" dirty="0"/>
          </a:p>
          <a:p>
            <a:pPr marL="457200" lvl="0" indent="-457200" algn="l" rtl="0">
              <a:spcBef>
                <a:spcPts val="560"/>
              </a:spcBef>
              <a:spcAft>
                <a:spcPts val="0"/>
              </a:spcAft>
              <a:buSzPts val="2660"/>
              <a:buNone/>
            </a:pPr>
            <a:r>
              <a:rPr lang="en-US" sz="2800" dirty="0">
                <a:solidFill>
                  <a:srgbClr val="372970"/>
                </a:solidFill>
                <a:ea typeface="Bookman Old Style"/>
                <a:cs typeface="Bookman Old Style"/>
                <a:sym typeface="Bookman Old Style"/>
              </a:rPr>
              <a:t>    Vadodara, Gujarat, India.</a:t>
            </a:r>
            <a:endParaRPr sz="2800" dirty="0"/>
          </a:p>
          <a:p>
            <a:pPr marL="457200" lvl="0" indent="-457200" algn="l" rtl="0">
              <a:spcBef>
                <a:spcPts val="480"/>
              </a:spcBef>
              <a:spcAft>
                <a:spcPts val="0"/>
              </a:spcAft>
              <a:buSzPts val="2280"/>
              <a:buNone/>
            </a:pPr>
            <a:endParaRPr sz="2800" dirty="0">
              <a:solidFill>
                <a:srgbClr val="372970"/>
              </a:solidFill>
            </a:endParaRPr>
          </a:p>
          <a:p>
            <a:pPr marL="457200" lvl="0" indent="-457200" algn="l" rtl="0">
              <a:spcBef>
                <a:spcPts val="560"/>
              </a:spcBef>
              <a:spcAft>
                <a:spcPts val="0"/>
              </a:spcAft>
              <a:buSzPts val="2660"/>
              <a:buNone/>
            </a:pPr>
            <a:r>
              <a:rPr lang="en-US" sz="2800" dirty="0">
                <a:solidFill>
                  <a:srgbClr val="372970"/>
                </a:solidFill>
                <a:ea typeface="Bookman Old Style"/>
                <a:cs typeface="Bookman Old Style"/>
                <a:sym typeface="Bookman Old Style"/>
              </a:rPr>
              <a:t>2. Federation of Indian Export </a:t>
            </a:r>
            <a:r>
              <a:rPr lang="en-US" sz="2800" dirty="0" err="1">
                <a:solidFill>
                  <a:srgbClr val="372970"/>
                </a:solidFill>
                <a:ea typeface="Bookman Old Style"/>
                <a:cs typeface="Bookman Old Style"/>
                <a:sym typeface="Bookman Old Style"/>
              </a:rPr>
              <a:t>Organisations</a:t>
            </a:r>
            <a:r>
              <a:rPr lang="en-US" sz="2800" dirty="0">
                <a:solidFill>
                  <a:srgbClr val="372970"/>
                </a:solidFill>
                <a:ea typeface="Bookman Old Style"/>
                <a:cs typeface="Bookman Old Style"/>
                <a:sym typeface="Bookman Old Style"/>
              </a:rPr>
              <a:t> </a:t>
            </a:r>
          </a:p>
          <a:p>
            <a:pPr marL="457200" lvl="0" indent="-457200" algn="l" rtl="0">
              <a:spcBef>
                <a:spcPts val="560"/>
              </a:spcBef>
              <a:spcAft>
                <a:spcPts val="0"/>
              </a:spcAft>
              <a:buSzPts val="2660"/>
              <a:buNone/>
            </a:pPr>
            <a:r>
              <a:rPr lang="en-US" sz="2800" dirty="0">
                <a:solidFill>
                  <a:srgbClr val="372970"/>
                </a:solidFill>
                <a:ea typeface="Bookman Old Style"/>
                <a:cs typeface="Bookman Old Style"/>
                <a:sym typeface="Bookman Old Style"/>
              </a:rPr>
              <a:t>	(F.I.E.O.)</a:t>
            </a:r>
            <a:endParaRPr sz="2800" dirty="0"/>
          </a:p>
          <a:p>
            <a:pPr marL="457200" lvl="0" indent="-457200" algn="l" rtl="0">
              <a:spcBef>
                <a:spcPts val="560"/>
              </a:spcBef>
              <a:spcAft>
                <a:spcPts val="0"/>
              </a:spcAft>
              <a:buSzPts val="2660"/>
              <a:buNone/>
            </a:pPr>
            <a:r>
              <a:rPr lang="en-US" sz="2800" dirty="0">
                <a:solidFill>
                  <a:srgbClr val="372970"/>
                </a:solidFill>
                <a:ea typeface="Bookman Old Style"/>
                <a:cs typeface="Bookman Old Style"/>
                <a:sym typeface="Bookman Old Style"/>
              </a:rPr>
              <a:t>    Times Square	</a:t>
            </a:r>
            <a:endParaRPr sz="2800" dirty="0"/>
          </a:p>
          <a:p>
            <a:pPr marL="457200" lvl="0" indent="-457200" algn="l" rtl="0">
              <a:spcBef>
                <a:spcPts val="560"/>
              </a:spcBef>
              <a:spcAft>
                <a:spcPts val="0"/>
              </a:spcAft>
              <a:buSzPts val="2660"/>
              <a:buNone/>
            </a:pPr>
            <a:r>
              <a:rPr lang="en-US" sz="2800" dirty="0">
                <a:solidFill>
                  <a:srgbClr val="372970"/>
                </a:solidFill>
                <a:ea typeface="Bookman Old Style"/>
                <a:cs typeface="Bookman Old Style"/>
                <a:sym typeface="Bookman Old Style"/>
              </a:rPr>
              <a:t>    Andheri-Kurla Road,</a:t>
            </a:r>
            <a:endParaRPr sz="2800" dirty="0"/>
          </a:p>
          <a:p>
            <a:pPr marL="457200" lvl="0" indent="-457200" algn="l" rtl="0">
              <a:spcBef>
                <a:spcPts val="560"/>
              </a:spcBef>
              <a:spcAft>
                <a:spcPts val="0"/>
              </a:spcAft>
              <a:buSzPts val="2660"/>
              <a:buNone/>
            </a:pPr>
            <a:r>
              <a:rPr lang="en-US" sz="2800" dirty="0">
                <a:solidFill>
                  <a:srgbClr val="372970"/>
                </a:solidFill>
                <a:ea typeface="Bookman Old Style"/>
                <a:cs typeface="Bookman Old Style"/>
                <a:sym typeface="Bookman Old Style"/>
              </a:rPr>
              <a:t>    Andheri, Mumbai 400 059.</a:t>
            </a:r>
            <a:endParaRPr sz="2800" dirty="0"/>
          </a:p>
          <a:p>
            <a:pPr marL="457200" lvl="0" indent="-457200" algn="l" rtl="0">
              <a:spcBef>
                <a:spcPts val="560"/>
              </a:spcBef>
              <a:spcAft>
                <a:spcPts val="0"/>
              </a:spcAft>
              <a:buSzPts val="2660"/>
              <a:buNone/>
            </a:pPr>
            <a:r>
              <a:rPr lang="en-US" sz="2800" dirty="0">
                <a:solidFill>
                  <a:srgbClr val="372970"/>
                </a:solidFill>
                <a:ea typeface="Bookman Old Style"/>
                <a:cs typeface="Bookman Old Style"/>
                <a:sym typeface="Bookman Old Style"/>
              </a:rPr>
              <a:t>	</a:t>
            </a:r>
            <a:endParaRPr sz="2800" dirty="0">
              <a:solidFill>
                <a:srgbClr val="372970"/>
              </a:solidFill>
            </a:endParaRPr>
          </a:p>
        </p:txBody>
      </p:sp>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4"/>
          <p:cNvSpPr txBox="1">
            <a:spLocks noGrp="1"/>
          </p:cNvSpPr>
          <p:nvPr>
            <p:ph type="ctrTitle"/>
          </p:nvPr>
        </p:nvSpPr>
        <p:spPr>
          <a:xfrm>
            <a:off x="685800" y="-376517"/>
            <a:ext cx="7772400" cy="1143000"/>
          </a:xfrm>
          <a:prstGeom prst="rect">
            <a:avLst/>
          </a:prstGeom>
          <a:noFill/>
          <a:ln>
            <a:noFill/>
          </a:ln>
        </p:spPr>
        <p:txBody>
          <a:bodyPr spcFirstLastPara="1" wrap="square" lIns="0" tIns="0" rIns="18275" bIns="0" anchor="b" anchorCtr="0">
            <a:normAutofit/>
          </a:bodyPr>
          <a:lstStyle/>
          <a:p>
            <a:pPr marL="0" lvl="0" indent="0" algn="ctr" rtl="0">
              <a:spcBef>
                <a:spcPts val="0"/>
              </a:spcBef>
              <a:spcAft>
                <a:spcPts val="0"/>
              </a:spcAft>
              <a:buClr>
                <a:srgbClr val="372970"/>
              </a:buClr>
              <a:buSzPts val="5600"/>
              <a:buFont typeface="Calibri"/>
              <a:buNone/>
            </a:pPr>
            <a:r>
              <a:rPr lang="en-US" sz="4800" u="sng" dirty="0">
                <a:solidFill>
                  <a:srgbClr val="372970"/>
                </a:solidFill>
              </a:rPr>
              <a:t>PROFILE</a:t>
            </a:r>
            <a:endParaRPr sz="4800" u="sng" dirty="0">
              <a:solidFill>
                <a:srgbClr val="372970"/>
              </a:solidFill>
            </a:endParaRPr>
          </a:p>
        </p:txBody>
      </p:sp>
      <p:sp>
        <p:nvSpPr>
          <p:cNvPr id="100" name="Google Shape;100;p14"/>
          <p:cNvSpPr txBox="1">
            <a:spLocks noGrp="1"/>
          </p:cNvSpPr>
          <p:nvPr>
            <p:ph type="subTitle" idx="1"/>
          </p:nvPr>
        </p:nvSpPr>
        <p:spPr>
          <a:xfrm>
            <a:off x="573740" y="883023"/>
            <a:ext cx="7960659" cy="5867400"/>
          </a:xfrm>
          <a:prstGeom prst="rect">
            <a:avLst/>
          </a:prstGeom>
          <a:noFill/>
          <a:ln>
            <a:noFill/>
          </a:ln>
        </p:spPr>
        <p:txBody>
          <a:bodyPr spcFirstLastPara="1" wrap="square" lIns="0" tIns="45700" rIns="18275" bIns="45700" anchor="t" anchorCtr="0">
            <a:noAutofit/>
          </a:bodyPr>
          <a:lstStyle/>
          <a:p>
            <a:pPr marL="0" lvl="0" indent="0" algn="just" rtl="0">
              <a:spcBef>
                <a:spcPts val="0"/>
              </a:spcBef>
              <a:spcAft>
                <a:spcPts val="0"/>
              </a:spcAft>
              <a:buSzPts val="2850"/>
              <a:buNone/>
            </a:pPr>
            <a:r>
              <a:rPr lang="en-US" sz="2700" dirty="0">
                <a:solidFill>
                  <a:srgbClr val="372970"/>
                </a:solidFill>
              </a:rPr>
              <a:t>           Incepted in 2001, our company manufactures components and assemblies for numerous range of industries and exports them to </a:t>
            </a:r>
            <a:r>
              <a:rPr lang="en-US" sz="2700" b="1" dirty="0">
                <a:solidFill>
                  <a:srgbClr val="372970"/>
                </a:solidFill>
              </a:rPr>
              <a:t>Europe (The Netherlands, Sweden, Spain, France and Hungary), Qatar, Australia, Canada and USA</a:t>
            </a:r>
            <a:r>
              <a:rPr lang="en-US" sz="2700" dirty="0">
                <a:solidFill>
                  <a:srgbClr val="372970"/>
                </a:solidFill>
              </a:rPr>
              <a:t>. The proprietor </a:t>
            </a:r>
            <a:r>
              <a:rPr lang="en-US" sz="2700" b="1" dirty="0">
                <a:solidFill>
                  <a:srgbClr val="372970"/>
                </a:solidFill>
              </a:rPr>
              <a:t>Mr. Daulat R Brahmkhatri</a:t>
            </a:r>
            <a:r>
              <a:rPr lang="en-US" sz="2700" dirty="0">
                <a:solidFill>
                  <a:srgbClr val="372970"/>
                </a:solidFill>
              </a:rPr>
              <a:t>, a BE Mechanical Engineering graduate and diploma in export import management has over 40 years of experience in field of manufacturing and sourcing of engineering products in various fields like Sheet metal parts, Deep Drawn components, Fabricated assemblies / subassemblies and Machined Components. </a:t>
            </a:r>
            <a:endParaRPr sz="2700" dirty="0">
              <a:solidFill>
                <a:srgbClr val="372970"/>
              </a:solidFill>
            </a:endParaRPr>
          </a:p>
        </p:txBody>
      </p:sp>
    </p:spTree>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2"/>
          <p:cNvSpPr txBox="1">
            <a:spLocks noGrp="1"/>
          </p:cNvSpPr>
          <p:nvPr>
            <p:ph type="subTitle" idx="1"/>
          </p:nvPr>
        </p:nvSpPr>
        <p:spPr>
          <a:xfrm>
            <a:off x="681318" y="381000"/>
            <a:ext cx="7727576" cy="6324600"/>
          </a:xfrm>
          <a:prstGeom prst="rect">
            <a:avLst/>
          </a:prstGeom>
          <a:noFill/>
          <a:ln>
            <a:noFill/>
          </a:ln>
        </p:spPr>
        <p:txBody>
          <a:bodyPr spcFirstLastPara="1" wrap="square" lIns="0" tIns="45700" rIns="18275" bIns="45700" anchor="t" anchorCtr="0">
            <a:noAutofit/>
          </a:bodyPr>
          <a:lstStyle/>
          <a:p>
            <a:pPr marL="0" lvl="0" indent="0" algn="l" rtl="0">
              <a:spcBef>
                <a:spcPts val="0"/>
              </a:spcBef>
              <a:spcAft>
                <a:spcPts val="0"/>
              </a:spcAft>
              <a:buClr>
                <a:schemeClr val="dk1"/>
              </a:buClr>
              <a:buSzPts val="2660"/>
              <a:buFont typeface="Arial"/>
              <a:buNone/>
            </a:pPr>
            <a:r>
              <a:rPr lang="en-US" sz="2800" b="1" dirty="0">
                <a:solidFill>
                  <a:srgbClr val="372970"/>
                </a:solidFill>
              </a:rPr>
              <a:t> </a:t>
            </a:r>
            <a:r>
              <a:rPr lang="en-US" sz="2800" b="1" u="sng" dirty="0">
                <a:solidFill>
                  <a:srgbClr val="372970"/>
                </a:solidFill>
              </a:rPr>
              <a:t>BANKERS</a:t>
            </a:r>
            <a:r>
              <a:rPr lang="en-US" sz="2800" dirty="0">
                <a:solidFill>
                  <a:srgbClr val="372970"/>
                </a:solidFill>
              </a:rPr>
              <a:t>:</a:t>
            </a:r>
            <a:endParaRPr sz="2800" dirty="0"/>
          </a:p>
          <a:p>
            <a:pPr marL="0" lvl="0" indent="0" algn="l" rtl="0">
              <a:spcBef>
                <a:spcPts val="560"/>
              </a:spcBef>
              <a:spcAft>
                <a:spcPts val="0"/>
              </a:spcAft>
              <a:buClr>
                <a:schemeClr val="dk1"/>
              </a:buClr>
              <a:buSzPts val="2660"/>
              <a:buFont typeface="Arial"/>
              <a:buNone/>
            </a:pPr>
            <a:r>
              <a:rPr lang="en-US" sz="2800" dirty="0">
                <a:solidFill>
                  <a:srgbClr val="372970"/>
                </a:solidFill>
              </a:rPr>
              <a:t> </a:t>
            </a:r>
            <a:endParaRPr sz="2800" dirty="0"/>
          </a:p>
          <a:p>
            <a:pPr marL="0" lvl="0" indent="0" algn="l" rtl="0">
              <a:spcBef>
                <a:spcPts val="560"/>
              </a:spcBef>
              <a:spcAft>
                <a:spcPts val="0"/>
              </a:spcAft>
              <a:buClr>
                <a:schemeClr val="dk1"/>
              </a:buClr>
              <a:buSzPts val="2660"/>
              <a:buFont typeface="Arial"/>
              <a:buNone/>
            </a:pPr>
            <a:r>
              <a:rPr lang="en-US" sz="2800" dirty="0">
                <a:solidFill>
                  <a:srgbClr val="372970"/>
                </a:solidFill>
              </a:rPr>
              <a:t>1.     </a:t>
            </a:r>
            <a:r>
              <a:rPr lang="en-US" sz="2800" dirty="0">
                <a:solidFill>
                  <a:srgbClr val="372970"/>
                </a:solidFill>
                <a:ea typeface="Bookman Old Style"/>
                <a:cs typeface="Bookman Old Style"/>
                <a:sym typeface="Bookman Old Style"/>
              </a:rPr>
              <a:t>IDBI Bank Limited</a:t>
            </a:r>
            <a:endParaRPr sz="2800" dirty="0"/>
          </a:p>
          <a:p>
            <a:pPr marL="0" lvl="0" indent="0" algn="l" rtl="0">
              <a:spcBef>
                <a:spcPts val="560"/>
              </a:spcBef>
              <a:spcAft>
                <a:spcPts val="0"/>
              </a:spcAft>
              <a:buClr>
                <a:schemeClr val="dk1"/>
              </a:buClr>
              <a:buSzPts val="2660"/>
              <a:buFont typeface="Arial"/>
              <a:buNone/>
            </a:pPr>
            <a:r>
              <a:rPr lang="en-US" sz="2800" dirty="0">
                <a:solidFill>
                  <a:srgbClr val="372970"/>
                </a:solidFill>
                <a:ea typeface="Bookman Old Style"/>
                <a:cs typeface="Bookman Old Style"/>
                <a:sym typeface="Bookman Old Style"/>
              </a:rPr>
              <a:t>     1st Floor, Garg Plaza, 46-A,</a:t>
            </a:r>
            <a:endParaRPr sz="2800" dirty="0"/>
          </a:p>
          <a:p>
            <a:pPr marL="0" lvl="0" indent="0" algn="l" rtl="0">
              <a:spcBef>
                <a:spcPts val="560"/>
              </a:spcBef>
              <a:spcAft>
                <a:spcPts val="0"/>
              </a:spcAft>
              <a:buClr>
                <a:schemeClr val="dk1"/>
              </a:buClr>
              <a:buSzPts val="2660"/>
              <a:buFont typeface="Arial"/>
              <a:buNone/>
            </a:pPr>
            <a:r>
              <a:rPr lang="en-US" sz="2800" dirty="0">
                <a:solidFill>
                  <a:srgbClr val="372970"/>
                </a:solidFill>
                <a:ea typeface="Bookman Old Style"/>
                <a:cs typeface="Bookman Old Style"/>
                <a:sym typeface="Bookman Old Style"/>
              </a:rPr>
              <a:t>     Gautam Nagar, Near MGVCL Building,</a:t>
            </a:r>
            <a:endParaRPr sz="2800" dirty="0"/>
          </a:p>
          <a:p>
            <a:pPr marL="0" lvl="0" indent="0" algn="l" rtl="0">
              <a:spcBef>
                <a:spcPts val="560"/>
              </a:spcBef>
              <a:spcAft>
                <a:spcPts val="0"/>
              </a:spcAft>
              <a:buClr>
                <a:schemeClr val="dk1"/>
              </a:buClr>
              <a:buSzPts val="2660"/>
              <a:buFont typeface="Arial"/>
              <a:buNone/>
            </a:pPr>
            <a:r>
              <a:rPr lang="en-US" sz="2800" dirty="0">
                <a:solidFill>
                  <a:srgbClr val="372970"/>
                </a:solidFill>
                <a:ea typeface="Bookman Old Style"/>
                <a:cs typeface="Bookman Old Style"/>
                <a:sym typeface="Bookman Old Style"/>
              </a:rPr>
              <a:t>     Race Course Road, Baroda 390 007, Gujarat.</a:t>
            </a:r>
            <a:endParaRPr sz="2800" dirty="0"/>
          </a:p>
          <a:p>
            <a:pPr marL="0" lvl="0" indent="0" algn="l" rtl="0">
              <a:spcBef>
                <a:spcPts val="560"/>
              </a:spcBef>
              <a:spcAft>
                <a:spcPts val="0"/>
              </a:spcAft>
              <a:buClr>
                <a:schemeClr val="dk1"/>
              </a:buClr>
              <a:buSzPts val="2660"/>
              <a:buFont typeface="Arial"/>
              <a:buNone/>
            </a:pPr>
            <a:r>
              <a:rPr lang="en-US" sz="2800" dirty="0">
                <a:solidFill>
                  <a:srgbClr val="372970"/>
                </a:solidFill>
                <a:ea typeface="Bookman Old Style"/>
                <a:cs typeface="Bookman Old Style"/>
                <a:sym typeface="Bookman Old Style"/>
              </a:rPr>
              <a:t>  </a:t>
            </a:r>
            <a:endParaRPr sz="2800" dirty="0"/>
          </a:p>
          <a:p>
            <a:pPr marL="0" lvl="0" indent="0" algn="l" rtl="0">
              <a:spcBef>
                <a:spcPts val="560"/>
              </a:spcBef>
              <a:spcAft>
                <a:spcPts val="0"/>
              </a:spcAft>
              <a:buClr>
                <a:schemeClr val="dk1"/>
              </a:buClr>
              <a:buSzPts val="2660"/>
              <a:buFont typeface="Arial"/>
              <a:buNone/>
            </a:pPr>
            <a:r>
              <a:rPr lang="en-US" sz="2800" dirty="0">
                <a:solidFill>
                  <a:srgbClr val="372970"/>
                </a:solidFill>
                <a:ea typeface="Bookman Old Style"/>
                <a:cs typeface="Bookman Old Style"/>
                <a:sym typeface="Bookman Old Style"/>
              </a:rPr>
              <a:t> </a:t>
            </a:r>
            <a:endParaRPr sz="2800" dirty="0"/>
          </a:p>
          <a:p>
            <a:pPr marL="0" lvl="0" indent="0" algn="l" rtl="0">
              <a:spcBef>
                <a:spcPts val="560"/>
              </a:spcBef>
              <a:spcAft>
                <a:spcPts val="0"/>
              </a:spcAft>
              <a:buClr>
                <a:schemeClr val="dk1"/>
              </a:buClr>
              <a:buSzPts val="2660"/>
              <a:buFont typeface="Arial"/>
              <a:buNone/>
            </a:pPr>
            <a:r>
              <a:rPr lang="en-US" sz="2800" dirty="0">
                <a:solidFill>
                  <a:srgbClr val="372970"/>
                </a:solidFill>
                <a:ea typeface="Bookman Old Style"/>
                <a:cs typeface="Bookman Old Style"/>
                <a:sym typeface="Bookman Old Style"/>
              </a:rPr>
              <a:t>2.  ICICI Bank Limited</a:t>
            </a:r>
            <a:endParaRPr sz="2800" dirty="0"/>
          </a:p>
          <a:p>
            <a:pPr marL="0" lvl="0" indent="0" algn="l" rtl="0">
              <a:spcBef>
                <a:spcPts val="560"/>
              </a:spcBef>
              <a:spcAft>
                <a:spcPts val="0"/>
              </a:spcAft>
              <a:buClr>
                <a:schemeClr val="dk1"/>
              </a:buClr>
              <a:buSzPts val="2660"/>
              <a:buFont typeface="Arial"/>
              <a:buNone/>
            </a:pPr>
            <a:r>
              <a:rPr lang="en-US" sz="2800" dirty="0">
                <a:solidFill>
                  <a:srgbClr val="372970"/>
                </a:solidFill>
                <a:ea typeface="Bookman Old Style"/>
                <a:cs typeface="Bookman Old Style"/>
                <a:sym typeface="Bookman Old Style"/>
              </a:rPr>
              <a:t>     Landmark Building, </a:t>
            </a:r>
            <a:endParaRPr sz="2800" dirty="0">
              <a:solidFill>
                <a:srgbClr val="372970"/>
              </a:solidFill>
              <a:ea typeface="Bookman Old Style"/>
              <a:cs typeface="Bookman Old Style"/>
              <a:sym typeface="Bookman Old Style"/>
            </a:endParaRPr>
          </a:p>
          <a:p>
            <a:pPr marL="0" lvl="0" indent="457200" algn="l" rtl="0">
              <a:spcBef>
                <a:spcPts val="560"/>
              </a:spcBef>
              <a:spcAft>
                <a:spcPts val="0"/>
              </a:spcAft>
              <a:buClr>
                <a:schemeClr val="dk1"/>
              </a:buClr>
              <a:buSzPts val="2660"/>
              <a:buFont typeface="Arial"/>
              <a:buNone/>
            </a:pPr>
            <a:r>
              <a:rPr lang="en-US" sz="2800" dirty="0">
                <a:solidFill>
                  <a:srgbClr val="372970"/>
                </a:solidFill>
                <a:ea typeface="Bookman Old Style"/>
                <a:cs typeface="Bookman Old Style"/>
                <a:sym typeface="Bookman Old Style"/>
              </a:rPr>
              <a:t> Race Course Circle Road, </a:t>
            </a:r>
            <a:r>
              <a:rPr lang="en-US" sz="2800" dirty="0" err="1">
                <a:solidFill>
                  <a:srgbClr val="372970"/>
                </a:solidFill>
                <a:ea typeface="Bookman Old Style"/>
                <a:cs typeface="Bookman Old Style"/>
                <a:sym typeface="Bookman Old Style"/>
              </a:rPr>
              <a:t>Alkapuri</a:t>
            </a:r>
            <a:r>
              <a:rPr lang="en-US" sz="2800" dirty="0">
                <a:solidFill>
                  <a:srgbClr val="372970"/>
                </a:solidFill>
                <a:ea typeface="Bookman Old Style"/>
                <a:cs typeface="Bookman Old Style"/>
                <a:sym typeface="Bookman Old Style"/>
              </a:rPr>
              <a:t>, </a:t>
            </a:r>
            <a:endParaRPr sz="2800" dirty="0"/>
          </a:p>
          <a:p>
            <a:pPr marL="0" lvl="0" indent="0" algn="l" rtl="0">
              <a:spcBef>
                <a:spcPts val="560"/>
              </a:spcBef>
              <a:spcAft>
                <a:spcPts val="0"/>
              </a:spcAft>
              <a:buClr>
                <a:schemeClr val="dk1"/>
              </a:buClr>
              <a:buSzPts val="2660"/>
              <a:buFont typeface="Arial"/>
              <a:buNone/>
            </a:pPr>
            <a:r>
              <a:rPr lang="en-US" sz="2800" dirty="0">
                <a:solidFill>
                  <a:srgbClr val="372970"/>
                </a:solidFill>
                <a:ea typeface="Bookman Old Style"/>
                <a:cs typeface="Bookman Old Style"/>
                <a:sym typeface="Bookman Old Style"/>
              </a:rPr>
              <a:t>     Baroda 390 015, Gujarat</a:t>
            </a:r>
            <a:endParaRPr sz="2800" dirty="0">
              <a:solidFill>
                <a:srgbClr val="372970"/>
              </a:solidFill>
            </a:endParaRPr>
          </a:p>
          <a:p>
            <a:pPr marL="0" lvl="0" indent="0" algn="l" rtl="0">
              <a:spcBef>
                <a:spcPts val="560"/>
              </a:spcBef>
              <a:spcAft>
                <a:spcPts val="0"/>
              </a:spcAft>
              <a:buSzPts val="2660"/>
              <a:buNone/>
            </a:pPr>
            <a:endParaRPr sz="2800" b="1" dirty="0">
              <a:solidFill>
                <a:srgbClr val="372970"/>
              </a:solidFill>
            </a:endParaRPr>
          </a:p>
        </p:txBody>
      </p:sp>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5"/>
          <p:cNvSpPr txBox="1">
            <a:spLocks noGrp="1"/>
          </p:cNvSpPr>
          <p:nvPr>
            <p:ph type="subTitle" idx="1"/>
          </p:nvPr>
        </p:nvSpPr>
        <p:spPr>
          <a:xfrm>
            <a:off x="515471" y="923365"/>
            <a:ext cx="8113058" cy="5638800"/>
          </a:xfrm>
          <a:prstGeom prst="rect">
            <a:avLst/>
          </a:prstGeom>
          <a:noFill/>
          <a:ln>
            <a:noFill/>
          </a:ln>
        </p:spPr>
        <p:txBody>
          <a:bodyPr spcFirstLastPara="1" wrap="square" lIns="0" tIns="45700" rIns="18275" bIns="45700" anchor="t" anchorCtr="0">
            <a:normAutofit/>
          </a:bodyPr>
          <a:lstStyle/>
          <a:p>
            <a:pPr marL="0" lvl="0" indent="0" algn="just" rtl="0">
              <a:spcBef>
                <a:spcPts val="0"/>
              </a:spcBef>
              <a:spcAft>
                <a:spcPts val="0"/>
              </a:spcAft>
              <a:buSzPts val="2660"/>
              <a:buNone/>
            </a:pPr>
            <a:r>
              <a:rPr lang="en-US" sz="2800" dirty="0">
                <a:solidFill>
                  <a:srgbClr val="372970"/>
                </a:solidFill>
              </a:rPr>
              <a:t>            We have a Sheet Metal facility where we have built-up capacity to manufacture Sheet Metal Components, Press Parts and Deep drawn components. Depending upon the type of part, we have capabilities to make dies and tools for Blanking, piercing, punching, bending, forming, deep drawing, shaving, dimple forming, and so on. We have Power and Hydraulic Presses from 5 tons capacity to 250 tons.  In addition, we also have Shearing machines, Press Brakes, Spot Welding machines, MIG and TIG Welding Machines and deburring barrels.    </a:t>
            </a:r>
            <a:endParaRPr sz="2800" dirty="0">
              <a:solidFill>
                <a:srgbClr val="372970"/>
              </a:solidFill>
            </a:endParaRPr>
          </a:p>
        </p:txBody>
      </p:sp>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6"/>
          <p:cNvSpPr txBox="1">
            <a:spLocks noGrp="1"/>
          </p:cNvSpPr>
          <p:nvPr>
            <p:ph type="subTitle" idx="1"/>
          </p:nvPr>
        </p:nvSpPr>
        <p:spPr>
          <a:xfrm>
            <a:off x="421342" y="905435"/>
            <a:ext cx="8059272" cy="5486400"/>
          </a:xfrm>
          <a:prstGeom prst="rect">
            <a:avLst/>
          </a:prstGeom>
          <a:noFill/>
          <a:ln>
            <a:noFill/>
          </a:ln>
        </p:spPr>
        <p:txBody>
          <a:bodyPr spcFirstLastPara="1" wrap="square" lIns="0" tIns="45700" rIns="18275" bIns="45700" anchor="t" anchorCtr="0">
            <a:noAutofit/>
          </a:bodyPr>
          <a:lstStyle/>
          <a:p>
            <a:pPr marL="0" lvl="0" indent="0" algn="just" rtl="0">
              <a:spcBef>
                <a:spcPts val="0"/>
              </a:spcBef>
              <a:spcAft>
                <a:spcPts val="0"/>
              </a:spcAft>
              <a:buSzPts val="2660"/>
              <a:buNone/>
            </a:pPr>
            <a:r>
              <a:rPr lang="en-US" sz="2800" dirty="0">
                <a:solidFill>
                  <a:srgbClr val="372970"/>
                </a:solidFill>
              </a:rPr>
              <a:t>	Depending on the part requirement, we can develop Compound or Progressive dies to meet quantity and quality requirements. </a:t>
            </a:r>
            <a:endParaRPr dirty="0"/>
          </a:p>
          <a:p>
            <a:pPr marL="0" lvl="0" indent="0" algn="just" rtl="0">
              <a:spcBef>
                <a:spcPts val="560"/>
              </a:spcBef>
              <a:spcAft>
                <a:spcPts val="0"/>
              </a:spcAft>
              <a:buSzPts val="2660"/>
              <a:buNone/>
            </a:pPr>
            <a:endParaRPr sz="2800" dirty="0">
              <a:solidFill>
                <a:srgbClr val="372970"/>
              </a:solidFill>
            </a:endParaRPr>
          </a:p>
          <a:p>
            <a:pPr marL="0" lvl="0" indent="0" algn="just" rtl="0">
              <a:spcBef>
                <a:spcPts val="560"/>
              </a:spcBef>
              <a:spcAft>
                <a:spcPts val="0"/>
              </a:spcAft>
              <a:buSzPts val="2660"/>
              <a:buNone/>
            </a:pPr>
            <a:r>
              <a:rPr lang="en-US" sz="2800" dirty="0">
                <a:solidFill>
                  <a:srgbClr val="372970"/>
                </a:solidFill>
              </a:rPr>
              <a:t>	We are registered as small scale industry with District Industries Commissioner and also with GST  authorities as manufacturers. We are also registered with DGFT (Director General Of Foreign Trade) and FIEO (Federation of Indian Exporters’ Organization) for Import and Export. Our company details with various enrolment numbers are given at a later stage in this profile. </a:t>
            </a:r>
            <a:endParaRPr dirty="0"/>
          </a:p>
          <a:p>
            <a:pPr marL="0" lvl="0" indent="0" algn="just" rtl="0">
              <a:spcBef>
                <a:spcPts val="560"/>
              </a:spcBef>
              <a:spcAft>
                <a:spcPts val="0"/>
              </a:spcAft>
              <a:buSzPts val="2660"/>
              <a:buNone/>
            </a:pPr>
            <a:endParaRPr sz="2800" dirty="0">
              <a:solidFill>
                <a:srgbClr val="372970"/>
              </a:solidFill>
            </a:endParaRPr>
          </a:p>
        </p:txBody>
      </p:sp>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7"/>
          <p:cNvSpPr txBox="1">
            <a:spLocks noGrp="1"/>
          </p:cNvSpPr>
          <p:nvPr>
            <p:ph type="subTitle" idx="1"/>
          </p:nvPr>
        </p:nvSpPr>
        <p:spPr>
          <a:xfrm>
            <a:off x="493058" y="457200"/>
            <a:ext cx="7978589" cy="5486400"/>
          </a:xfrm>
          <a:prstGeom prst="rect">
            <a:avLst/>
          </a:prstGeom>
          <a:noFill/>
          <a:ln>
            <a:noFill/>
          </a:ln>
        </p:spPr>
        <p:txBody>
          <a:bodyPr spcFirstLastPara="1" wrap="square" lIns="0" tIns="45700" rIns="18275" bIns="45700" anchor="t" anchorCtr="0">
            <a:noAutofit/>
          </a:bodyPr>
          <a:lstStyle/>
          <a:p>
            <a:pPr marL="0" lvl="0" indent="0" algn="l" rtl="0">
              <a:spcBef>
                <a:spcPts val="560"/>
              </a:spcBef>
              <a:spcAft>
                <a:spcPts val="0"/>
              </a:spcAft>
              <a:buSzPts val="2660"/>
              <a:buNone/>
            </a:pPr>
            <a:endParaRPr lang="en-US" sz="2800" dirty="0">
              <a:solidFill>
                <a:srgbClr val="372970"/>
              </a:solidFill>
            </a:endParaRPr>
          </a:p>
          <a:p>
            <a:pPr marL="0" lvl="0" indent="0" algn="l" rtl="0">
              <a:spcBef>
                <a:spcPts val="560"/>
              </a:spcBef>
              <a:spcAft>
                <a:spcPts val="0"/>
              </a:spcAft>
              <a:buSzPts val="2660"/>
              <a:buNone/>
            </a:pPr>
            <a:r>
              <a:rPr lang="en-US" sz="2800" dirty="0">
                <a:solidFill>
                  <a:srgbClr val="372970"/>
                </a:solidFill>
              </a:rPr>
              <a:t>		Our Inspection Department is equipped with all the necessary Measuring Instruments to measure dimensions to the required accuracies and a high level of inspection confidence has been developed on the customers side. We carry out both in-process and final inspection. We regularly maintain the measuring Instruments and also get them calibrated at regular intervals. </a:t>
            </a:r>
            <a:endParaRPr sz="2800" dirty="0"/>
          </a:p>
          <a:p>
            <a:pPr marL="0" lvl="0" indent="0" algn="l" rtl="0">
              <a:spcBef>
                <a:spcPts val="560"/>
              </a:spcBef>
              <a:spcAft>
                <a:spcPts val="0"/>
              </a:spcAft>
              <a:buSzPts val="2660"/>
              <a:buNone/>
            </a:pPr>
            <a:r>
              <a:rPr lang="en-US" sz="2800" dirty="0">
                <a:solidFill>
                  <a:srgbClr val="372970"/>
                </a:solidFill>
              </a:rPr>
              <a:t> </a:t>
            </a:r>
            <a:endParaRPr sz="2800" dirty="0">
              <a:solidFill>
                <a:srgbClr val="372970"/>
              </a:solidFill>
            </a:endParaRPr>
          </a:p>
        </p:txBody>
      </p:sp>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8"/>
          <p:cNvSpPr txBox="1">
            <a:spLocks noGrp="1"/>
          </p:cNvSpPr>
          <p:nvPr>
            <p:ph type="subTitle" idx="1"/>
          </p:nvPr>
        </p:nvSpPr>
        <p:spPr>
          <a:xfrm>
            <a:off x="564776" y="685800"/>
            <a:ext cx="7879977" cy="5486400"/>
          </a:xfrm>
          <a:prstGeom prst="rect">
            <a:avLst/>
          </a:prstGeom>
          <a:noFill/>
          <a:ln>
            <a:noFill/>
          </a:ln>
        </p:spPr>
        <p:txBody>
          <a:bodyPr spcFirstLastPara="1" wrap="square" lIns="0" tIns="45700" rIns="18275" bIns="45700" anchor="t" anchorCtr="0">
            <a:noAutofit/>
          </a:bodyPr>
          <a:lstStyle/>
          <a:p>
            <a:pPr marL="514350" lvl="0" indent="-514350" algn="just" rtl="0">
              <a:spcBef>
                <a:spcPts val="0"/>
              </a:spcBef>
              <a:spcAft>
                <a:spcPts val="0"/>
              </a:spcAft>
              <a:buSzPts val="2660"/>
              <a:buNone/>
            </a:pPr>
            <a:r>
              <a:rPr lang="en-US" sz="2800" dirty="0"/>
              <a:t>	</a:t>
            </a:r>
            <a:endParaRPr dirty="0"/>
          </a:p>
          <a:p>
            <a:pPr marL="514350" lvl="0" indent="-514350" algn="just" rtl="0">
              <a:spcBef>
                <a:spcPts val="560"/>
              </a:spcBef>
              <a:spcAft>
                <a:spcPts val="0"/>
              </a:spcAft>
              <a:buSzPts val="2660"/>
              <a:buNone/>
            </a:pPr>
            <a:r>
              <a:rPr lang="en-US" sz="2800" dirty="0"/>
              <a:t>	</a:t>
            </a:r>
            <a:r>
              <a:rPr lang="en-US" sz="2800" dirty="0">
                <a:solidFill>
                  <a:srgbClr val="372970"/>
                </a:solidFill>
              </a:rPr>
              <a:t>We manufacture Sheet Metal Parts from following metals: </a:t>
            </a:r>
            <a:endParaRPr dirty="0"/>
          </a:p>
          <a:p>
            <a:pPr marL="514350" lvl="0" indent="-514350" algn="just" rtl="0">
              <a:spcBef>
                <a:spcPts val="560"/>
              </a:spcBef>
              <a:spcAft>
                <a:spcPts val="0"/>
              </a:spcAft>
              <a:buSzPts val="2660"/>
              <a:buNone/>
            </a:pPr>
            <a:r>
              <a:rPr lang="en-US" sz="2800" dirty="0"/>
              <a:t> 	</a:t>
            </a:r>
            <a:endParaRPr dirty="0"/>
          </a:p>
          <a:p>
            <a:pPr marL="1371600" lvl="2" indent="-457200" algn="l" rtl="0">
              <a:spcBef>
                <a:spcPts val="560"/>
              </a:spcBef>
              <a:spcAft>
                <a:spcPts val="0"/>
              </a:spcAft>
              <a:buClr>
                <a:srgbClr val="372970"/>
              </a:buClr>
              <a:buSzPts val="2856"/>
              <a:buFont typeface="Wingdings" panose="05000000000000000000" pitchFamily="2" charset="2"/>
              <a:buChar char="v"/>
            </a:pPr>
            <a:r>
              <a:rPr lang="en-US" sz="2800" dirty="0">
                <a:solidFill>
                  <a:srgbClr val="372970"/>
                </a:solidFill>
              </a:rPr>
              <a:t>Carbon Steels / Mild Steel</a:t>
            </a:r>
            <a:endParaRPr dirty="0"/>
          </a:p>
          <a:p>
            <a:pPr marL="1371600" lvl="2" indent="-457200" algn="l" rtl="0">
              <a:spcBef>
                <a:spcPts val="560"/>
              </a:spcBef>
              <a:spcAft>
                <a:spcPts val="0"/>
              </a:spcAft>
              <a:buClr>
                <a:srgbClr val="372970"/>
              </a:buClr>
              <a:buSzPts val="2856"/>
              <a:buFont typeface="Wingdings" panose="05000000000000000000" pitchFamily="2" charset="2"/>
              <a:buChar char="v"/>
            </a:pPr>
            <a:r>
              <a:rPr lang="en-US" sz="2800" dirty="0">
                <a:solidFill>
                  <a:srgbClr val="372970"/>
                </a:solidFill>
              </a:rPr>
              <a:t>Stainless Steels</a:t>
            </a:r>
            <a:endParaRPr dirty="0"/>
          </a:p>
          <a:p>
            <a:pPr marL="1371600" lvl="2" indent="-457200" algn="l" rtl="0">
              <a:spcBef>
                <a:spcPts val="560"/>
              </a:spcBef>
              <a:spcAft>
                <a:spcPts val="0"/>
              </a:spcAft>
              <a:buClr>
                <a:srgbClr val="372970"/>
              </a:buClr>
              <a:buSzPts val="2856"/>
              <a:buFont typeface="Wingdings" panose="05000000000000000000" pitchFamily="2" charset="2"/>
              <a:buChar char="v"/>
            </a:pPr>
            <a:r>
              <a:rPr lang="en-US" sz="2800" dirty="0">
                <a:solidFill>
                  <a:srgbClr val="372970"/>
                </a:solidFill>
              </a:rPr>
              <a:t>Brass</a:t>
            </a:r>
            <a:endParaRPr dirty="0"/>
          </a:p>
          <a:p>
            <a:pPr marL="1371600" lvl="2" indent="-457200" algn="l" rtl="0">
              <a:spcBef>
                <a:spcPts val="560"/>
              </a:spcBef>
              <a:spcAft>
                <a:spcPts val="0"/>
              </a:spcAft>
              <a:buClr>
                <a:srgbClr val="372970"/>
              </a:buClr>
              <a:buSzPts val="2856"/>
              <a:buFont typeface="Wingdings" panose="05000000000000000000" pitchFamily="2" charset="2"/>
              <a:buChar char="v"/>
            </a:pPr>
            <a:r>
              <a:rPr lang="en-US" sz="2800" dirty="0">
                <a:solidFill>
                  <a:srgbClr val="372970"/>
                </a:solidFill>
              </a:rPr>
              <a:t>Copper</a:t>
            </a:r>
            <a:endParaRPr dirty="0"/>
          </a:p>
          <a:p>
            <a:pPr marL="1371600" lvl="2" indent="-457200" algn="l" rtl="0">
              <a:spcBef>
                <a:spcPts val="560"/>
              </a:spcBef>
              <a:spcAft>
                <a:spcPts val="0"/>
              </a:spcAft>
              <a:buClr>
                <a:srgbClr val="372970"/>
              </a:buClr>
              <a:buSzPts val="2856"/>
              <a:buFont typeface="Wingdings" panose="05000000000000000000" pitchFamily="2" charset="2"/>
              <a:buChar char="v"/>
            </a:pPr>
            <a:r>
              <a:rPr lang="en-US" sz="2800" dirty="0">
                <a:solidFill>
                  <a:srgbClr val="372970"/>
                </a:solidFill>
              </a:rPr>
              <a:t>Aluminum</a:t>
            </a:r>
            <a:endParaRPr dirty="0"/>
          </a:p>
          <a:p>
            <a:pPr marL="1371600" lvl="2" indent="-457200" algn="l" rtl="0">
              <a:spcBef>
                <a:spcPts val="560"/>
              </a:spcBef>
              <a:spcAft>
                <a:spcPts val="0"/>
              </a:spcAft>
              <a:buClr>
                <a:srgbClr val="372970"/>
              </a:buClr>
              <a:buSzPts val="2856"/>
              <a:buFont typeface="Wingdings" panose="05000000000000000000" pitchFamily="2" charset="2"/>
              <a:buChar char="v"/>
            </a:pPr>
            <a:r>
              <a:rPr lang="en-US" sz="2800" dirty="0">
                <a:solidFill>
                  <a:srgbClr val="372970"/>
                </a:solidFill>
              </a:rPr>
              <a:t>Spring Steel</a:t>
            </a:r>
            <a:endParaRPr dirty="0"/>
          </a:p>
          <a:p>
            <a:pPr marL="914400" lvl="0" indent="0" algn="l" rtl="0">
              <a:spcBef>
                <a:spcPts val="560"/>
              </a:spcBef>
              <a:spcAft>
                <a:spcPts val="0"/>
              </a:spcAft>
              <a:buNone/>
            </a:pPr>
            <a:r>
              <a:rPr lang="en-US" sz="2800" dirty="0">
                <a:solidFill>
                  <a:srgbClr val="372970"/>
                </a:solidFill>
              </a:rPr>
              <a:t> </a:t>
            </a:r>
            <a:endParaRPr sz="2800" dirty="0">
              <a:solidFill>
                <a:srgbClr val="372970"/>
              </a:solidFill>
            </a:endParaRPr>
          </a:p>
        </p:txBody>
      </p:sp>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9"/>
          <p:cNvSpPr txBox="1">
            <a:spLocks noGrp="1"/>
          </p:cNvSpPr>
          <p:nvPr>
            <p:ph type="subTitle" idx="1"/>
          </p:nvPr>
        </p:nvSpPr>
        <p:spPr>
          <a:xfrm>
            <a:off x="484093" y="649942"/>
            <a:ext cx="7646895" cy="6019800"/>
          </a:xfrm>
          <a:prstGeom prst="rect">
            <a:avLst/>
          </a:prstGeom>
          <a:noFill/>
          <a:ln>
            <a:noFill/>
          </a:ln>
        </p:spPr>
        <p:txBody>
          <a:bodyPr spcFirstLastPara="1" wrap="square" lIns="0" tIns="45700" rIns="18275" bIns="45700" anchor="t" anchorCtr="0">
            <a:noAutofit/>
          </a:bodyPr>
          <a:lstStyle/>
          <a:p>
            <a:pPr marL="0" lvl="0" indent="0" algn="just" rtl="0">
              <a:spcBef>
                <a:spcPts val="0"/>
              </a:spcBef>
              <a:spcAft>
                <a:spcPts val="0"/>
              </a:spcAft>
              <a:buSzPts val="2660"/>
              <a:buNone/>
            </a:pPr>
            <a:r>
              <a:rPr lang="en-US" sz="2800" dirty="0">
                <a:solidFill>
                  <a:srgbClr val="372970"/>
                </a:solidFill>
              </a:rPr>
              <a:t>       	Our products are used in different Industries such as the following: </a:t>
            </a:r>
          </a:p>
          <a:p>
            <a:pPr marL="0" lvl="0" indent="0" algn="just" rtl="0">
              <a:spcBef>
                <a:spcPts val="0"/>
              </a:spcBef>
              <a:spcAft>
                <a:spcPts val="0"/>
              </a:spcAft>
              <a:buSzPts val="2660"/>
              <a:buNone/>
            </a:pPr>
            <a:endParaRPr sz="2800" dirty="0">
              <a:solidFill>
                <a:srgbClr val="372970"/>
              </a:solidFill>
            </a:endParaRPr>
          </a:p>
          <a:p>
            <a:pPr marL="1177925" lvl="3" indent="-457200" algn="just" rtl="0">
              <a:spcBef>
                <a:spcPts val="560"/>
              </a:spcBef>
              <a:spcAft>
                <a:spcPts val="0"/>
              </a:spcAft>
              <a:buClr>
                <a:srgbClr val="372970"/>
              </a:buClr>
              <a:buSzPts val="2800"/>
              <a:buFont typeface="Wingdings" panose="05000000000000000000" pitchFamily="2" charset="2"/>
              <a:buChar char="v"/>
            </a:pPr>
            <a:r>
              <a:rPr lang="en-US" sz="2800" dirty="0">
                <a:solidFill>
                  <a:srgbClr val="372970"/>
                </a:solidFill>
              </a:rPr>
              <a:t>Hospital Furniture and Accessories</a:t>
            </a:r>
            <a:endParaRPr dirty="0"/>
          </a:p>
          <a:p>
            <a:pPr marL="1177925" lvl="3" indent="-457200" algn="just" rtl="0">
              <a:spcBef>
                <a:spcPts val="560"/>
              </a:spcBef>
              <a:spcAft>
                <a:spcPts val="0"/>
              </a:spcAft>
              <a:buClr>
                <a:srgbClr val="372970"/>
              </a:buClr>
              <a:buSzPts val="2800"/>
              <a:buFont typeface="Wingdings" panose="05000000000000000000" pitchFamily="2" charset="2"/>
              <a:buChar char="v"/>
            </a:pPr>
            <a:r>
              <a:rPr lang="en-US" sz="2800" dirty="0">
                <a:solidFill>
                  <a:srgbClr val="372970"/>
                </a:solidFill>
              </a:rPr>
              <a:t>Hospital Equipment</a:t>
            </a:r>
            <a:endParaRPr dirty="0"/>
          </a:p>
          <a:p>
            <a:pPr marL="1177925" lvl="3" indent="-457200" algn="just" rtl="0">
              <a:spcBef>
                <a:spcPts val="560"/>
              </a:spcBef>
              <a:spcAft>
                <a:spcPts val="0"/>
              </a:spcAft>
              <a:buClr>
                <a:srgbClr val="372970"/>
              </a:buClr>
              <a:buSzPts val="2800"/>
              <a:buFont typeface="Wingdings" panose="05000000000000000000" pitchFamily="2" charset="2"/>
              <a:buChar char="v"/>
            </a:pPr>
            <a:r>
              <a:rPr lang="en-US" sz="2800" dirty="0">
                <a:solidFill>
                  <a:srgbClr val="372970"/>
                </a:solidFill>
              </a:rPr>
              <a:t>Instruments for ships </a:t>
            </a:r>
            <a:endParaRPr dirty="0"/>
          </a:p>
          <a:p>
            <a:pPr marL="1177925" lvl="3" indent="-457200" algn="just" rtl="0">
              <a:spcBef>
                <a:spcPts val="560"/>
              </a:spcBef>
              <a:spcAft>
                <a:spcPts val="0"/>
              </a:spcAft>
              <a:buClr>
                <a:srgbClr val="372970"/>
              </a:buClr>
              <a:buSzPts val="2800"/>
              <a:buFont typeface="Wingdings" panose="05000000000000000000" pitchFamily="2" charset="2"/>
              <a:buChar char="v"/>
            </a:pPr>
            <a:r>
              <a:rPr lang="en-US" sz="2800" dirty="0">
                <a:solidFill>
                  <a:srgbClr val="372970"/>
                </a:solidFill>
              </a:rPr>
              <a:t>Mobile Traffic Systems </a:t>
            </a:r>
            <a:endParaRPr dirty="0"/>
          </a:p>
          <a:p>
            <a:pPr marL="1177925" lvl="3" indent="-457200" algn="just" rtl="0">
              <a:spcBef>
                <a:spcPts val="560"/>
              </a:spcBef>
              <a:spcAft>
                <a:spcPts val="0"/>
              </a:spcAft>
              <a:buClr>
                <a:srgbClr val="372970"/>
              </a:buClr>
              <a:buSzPts val="2800"/>
              <a:buFont typeface="Wingdings" panose="05000000000000000000" pitchFamily="2" charset="2"/>
              <a:buChar char="v"/>
            </a:pPr>
            <a:r>
              <a:rPr lang="en-US" sz="2800" dirty="0">
                <a:solidFill>
                  <a:srgbClr val="372970"/>
                </a:solidFill>
              </a:rPr>
              <a:t>Hardware Industries Products</a:t>
            </a:r>
          </a:p>
          <a:p>
            <a:pPr marL="1177925" lvl="3" indent="-457200" algn="just">
              <a:spcBef>
                <a:spcPts val="560"/>
              </a:spcBef>
              <a:buClr>
                <a:srgbClr val="372970"/>
              </a:buClr>
              <a:buSzPts val="2800"/>
              <a:buFont typeface="Wingdings" panose="05000000000000000000" pitchFamily="2" charset="2"/>
              <a:buChar char="v"/>
            </a:pPr>
            <a:r>
              <a:rPr lang="en-US" sz="2800" dirty="0">
                <a:solidFill>
                  <a:srgbClr val="372970"/>
                </a:solidFill>
              </a:rPr>
              <a:t>Tents, Scaffoldings and Structures</a:t>
            </a:r>
            <a:endParaRPr sz="2800" dirty="0">
              <a:solidFill>
                <a:srgbClr val="372970"/>
              </a:solidFill>
            </a:endParaRPr>
          </a:p>
          <a:p>
            <a:pPr marL="1177925" lvl="3" indent="-457200" algn="just" rtl="0">
              <a:spcBef>
                <a:spcPts val="560"/>
              </a:spcBef>
              <a:spcAft>
                <a:spcPts val="0"/>
              </a:spcAft>
              <a:buClr>
                <a:srgbClr val="372970"/>
              </a:buClr>
              <a:buSzPts val="2800"/>
              <a:buFont typeface="Wingdings" panose="05000000000000000000" pitchFamily="2" charset="2"/>
              <a:buChar char="v"/>
            </a:pPr>
            <a:r>
              <a:rPr lang="en-US" sz="2800" dirty="0">
                <a:solidFill>
                  <a:srgbClr val="372970"/>
                </a:solidFill>
              </a:rPr>
              <a:t>Garden accessories products</a:t>
            </a:r>
            <a:endParaRPr dirty="0"/>
          </a:p>
          <a:p>
            <a:pPr marL="1177925" lvl="3" indent="-457200" algn="just" rtl="0">
              <a:spcBef>
                <a:spcPts val="560"/>
              </a:spcBef>
              <a:spcAft>
                <a:spcPts val="0"/>
              </a:spcAft>
              <a:buClr>
                <a:srgbClr val="372970"/>
              </a:buClr>
              <a:buSzPts val="2800"/>
              <a:buFont typeface="Wingdings" panose="05000000000000000000" pitchFamily="2" charset="2"/>
              <a:buChar char="v"/>
            </a:pPr>
            <a:r>
              <a:rPr lang="en-US" sz="2800" dirty="0">
                <a:solidFill>
                  <a:srgbClr val="372970"/>
                </a:solidFill>
              </a:rPr>
              <a:t>Sewage Treatment Plants</a:t>
            </a:r>
            <a:endParaRPr sz="2800" dirty="0">
              <a:solidFill>
                <a:srgbClr val="372970"/>
              </a:solidFill>
            </a:endParaRPr>
          </a:p>
          <a:p>
            <a:pPr marL="1177925" lvl="3" indent="-457200" algn="just" rtl="0">
              <a:spcBef>
                <a:spcPts val="560"/>
              </a:spcBef>
              <a:spcAft>
                <a:spcPts val="0"/>
              </a:spcAft>
              <a:buClr>
                <a:srgbClr val="372970"/>
              </a:buClr>
              <a:buSzPts val="2800"/>
              <a:buFont typeface="Wingdings" panose="05000000000000000000" pitchFamily="2" charset="2"/>
              <a:buChar char="v"/>
            </a:pPr>
            <a:r>
              <a:rPr lang="en-US" sz="2800" dirty="0">
                <a:solidFill>
                  <a:srgbClr val="372970"/>
                </a:solidFill>
              </a:rPr>
              <a:t>Oil &amp; Gas Industries Equipment </a:t>
            </a:r>
            <a:endParaRPr dirty="0"/>
          </a:p>
          <a:p>
            <a:pPr marL="1371600" lvl="0" indent="0" algn="just" rtl="0">
              <a:spcBef>
                <a:spcPts val="560"/>
              </a:spcBef>
              <a:spcAft>
                <a:spcPts val="0"/>
              </a:spcAft>
              <a:buNone/>
            </a:pPr>
            <a:endParaRPr sz="2800" dirty="0">
              <a:solidFill>
                <a:srgbClr val="372970"/>
              </a:solidFill>
            </a:endParaRPr>
          </a:p>
        </p:txBody>
      </p:sp>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0"/>
          <p:cNvSpPr txBox="1">
            <a:spLocks noGrp="1"/>
          </p:cNvSpPr>
          <p:nvPr>
            <p:ph type="subTitle" idx="1"/>
          </p:nvPr>
        </p:nvSpPr>
        <p:spPr>
          <a:xfrm>
            <a:off x="582706" y="304799"/>
            <a:ext cx="7754470" cy="6490447"/>
          </a:xfrm>
          <a:prstGeom prst="rect">
            <a:avLst/>
          </a:prstGeom>
          <a:noFill/>
          <a:ln>
            <a:noFill/>
          </a:ln>
        </p:spPr>
        <p:txBody>
          <a:bodyPr spcFirstLastPara="1" wrap="square" lIns="0" tIns="45700" rIns="18275" bIns="45700" anchor="t" anchorCtr="0">
            <a:noAutofit/>
          </a:bodyPr>
          <a:lstStyle/>
          <a:p>
            <a:pPr marL="0" lvl="0" indent="0" algn="just" rtl="0">
              <a:spcBef>
                <a:spcPts val="0"/>
              </a:spcBef>
              <a:spcAft>
                <a:spcPts val="0"/>
              </a:spcAft>
              <a:buSzPts val="2660"/>
              <a:buNone/>
            </a:pPr>
            <a:r>
              <a:rPr lang="en-US" sz="2800" dirty="0">
                <a:solidFill>
                  <a:srgbClr val="372970"/>
                </a:solidFill>
              </a:rPr>
              <a:t>	Following facilities are available around our factory to make Tooling and Special Parts:   </a:t>
            </a:r>
            <a:endParaRPr sz="2800" dirty="0">
              <a:solidFill>
                <a:srgbClr val="372970"/>
              </a:solidFill>
            </a:endParaRPr>
          </a:p>
          <a:p>
            <a:pPr marL="0" lvl="0" indent="0" algn="just" rtl="0">
              <a:spcBef>
                <a:spcPts val="0"/>
              </a:spcBef>
              <a:spcAft>
                <a:spcPts val="0"/>
              </a:spcAft>
              <a:buSzPts val="2660"/>
              <a:buNone/>
            </a:pPr>
            <a:r>
              <a:rPr lang="en-US" sz="2800" dirty="0">
                <a:solidFill>
                  <a:srgbClr val="372970"/>
                </a:solidFill>
              </a:rPr>
              <a:t>  			    </a:t>
            </a:r>
            <a:endParaRPr dirty="0"/>
          </a:p>
          <a:p>
            <a:pPr marL="1177925" lvl="3" indent="-457200" algn="just" rtl="0">
              <a:spcBef>
                <a:spcPts val="560"/>
              </a:spcBef>
              <a:spcAft>
                <a:spcPts val="0"/>
              </a:spcAft>
              <a:buClr>
                <a:srgbClr val="372970"/>
              </a:buClr>
              <a:buSzPts val="2800"/>
              <a:buFont typeface="Wingdings" panose="05000000000000000000" pitchFamily="2" charset="2"/>
              <a:buChar char="v"/>
            </a:pPr>
            <a:r>
              <a:rPr lang="en-US" sz="2800" dirty="0">
                <a:solidFill>
                  <a:srgbClr val="372970"/>
                </a:solidFill>
              </a:rPr>
              <a:t>Turret Punching </a:t>
            </a:r>
            <a:endParaRPr sz="2800" dirty="0">
              <a:solidFill>
                <a:srgbClr val="372970"/>
              </a:solidFill>
            </a:endParaRPr>
          </a:p>
          <a:p>
            <a:pPr marL="1177925" lvl="3" indent="-457200" algn="just" rtl="0">
              <a:spcBef>
                <a:spcPts val="560"/>
              </a:spcBef>
              <a:spcAft>
                <a:spcPts val="0"/>
              </a:spcAft>
              <a:buClr>
                <a:srgbClr val="372970"/>
              </a:buClr>
              <a:buSzPts val="2800"/>
              <a:buFont typeface="Wingdings" panose="05000000000000000000" pitchFamily="2" charset="2"/>
              <a:buChar char="v"/>
            </a:pPr>
            <a:r>
              <a:rPr lang="en-US" sz="2800" dirty="0">
                <a:solidFill>
                  <a:srgbClr val="372970"/>
                </a:solidFill>
              </a:rPr>
              <a:t>Laser cutting </a:t>
            </a:r>
            <a:endParaRPr dirty="0"/>
          </a:p>
          <a:p>
            <a:pPr marL="1177925" lvl="3" indent="-457200" algn="just" rtl="0">
              <a:spcBef>
                <a:spcPts val="560"/>
              </a:spcBef>
              <a:spcAft>
                <a:spcPts val="0"/>
              </a:spcAft>
              <a:buClr>
                <a:srgbClr val="372970"/>
              </a:buClr>
              <a:buSzPts val="2800"/>
              <a:buFont typeface="Wingdings" panose="05000000000000000000" pitchFamily="2" charset="2"/>
              <a:buChar char="v"/>
            </a:pPr>
            <a:r>
              <a:rPr lang="en-US" sz="2800" dirty="0">
                <a:solidFill>
                  <a:srgbClr val="372970"/>
                </a:solidFill>
              </a:rPr>
              <a:t>Plasma cutting </a:t>
            </a:r>
            <a:endParaRPr dirty="0"/>
          </a:p>
          <a:p>
            <a:pPr marL="1177925" lvl="3" indent="-457200" algn="just" rtl="0">
              <a:spcBef>
                <a:spcPts val="560"/>
              </a:spcBef>
              <a:spcAft>
                <a:spcPts val="0"/>
              </a:spcAft>
              <a:buClr>
                <a:srgbClr val="372970"/>
              </a:buClr>
              <a:buSzPts val="2800"/>
              <a:buFont typeface="Wingdings" panose="05000000000000000000" pitchFamily="2" charset="2"/>
              <a:buChar char="v"/>
            </a:pPr>
            <a:r>
              <a:rPr lang="en-US" sz="2800" dirty="0">
                <a:solidFill>
                  <a:srgbClr val="372970"/>
                </a:solidFill>
              </a:rPr>
              <a:t>Gas cutting </a:t>
            </a:r>
            <a:endParaRPr dirty="0"/>
          </a:p>
          <a:p>
            <a:pPr marL="1177925" lvl="3" indent="-457200" algn="just" rtl="0">
              <a:spcBef>
                <a:spcPts val="560"/>
              </a:spcBef>
              <a:spcAft>
                <a:spcPts val="0"/>
              </a:spcAft>
              <a:buClr>
                <a:srgbClr val="372970"/>
              </a:buClr>
              <a:buSzPts val="2800"/>
              <a:buFont typeface="Wingdings" panose="05000000000000000000" pitchFamily="2" charset="2"/>
              <a:buChar char="v"/>
            </a:pPr>
            <a:r>
              <a:rPr lang="en-US" sz="2800" dirty="0">
                <a:solidFill>
                  <a:srgbClr val="372970"/>
                </a:solidFill>
              </a:rPr>
              <a:t>EDM wire-cutting</a:t>
            </a:r>
            <a:endParaRPr dirty="0"/>
          </a:p>
          <a:p>
            <a:pPr marL="1177925" lvl="3" indent="-457200" algn="just" rtl="0">
              <a:spcBef>
                <a:spcPts val="560"/>
              </a:spcBef>
              <a:spcAft>
                <a:spcPts val="0"/>
              </a:spcAft>
              <a:buClr>
                <a:srgbClr val="372970"/>
              </a:buClr>
              <a:buSzPts val="2800"/>
              <a:buFont typeface="Wingdings" panose="05000000000000000000" pitchFamily="2" charset="2"/>
              <a:buChar char="v"/>
            </a:pPr>
            <a:r>
              <a:rPr lang="en-US" sz="2800" dirty="0">
                <a:solidFill>
                  <a:srgbClr val="372970"/>
                </a:solidFill>
              </a:rPr>
              <a:t>Heat Treatment</a:t>
            </a:r>
          </a:p>
          <a:p>
            <a:pPr marL="1177925" lvl="3" indent="-457200" algn="just" rtl="0">
              <a:spcBef>
                <a:spcPts val="560"/>
              </a:spcBef>
              <a:spcAft>
                <a:spcPts val="0"/>
              </a:spcAft>
              <a:buClr>
                <a:srgbClr val="372970"/>
              </a:buClr>
              <a:buSzPts val="2800"/>
              <a:buFont typeface="Wingdings" panose="05000000000000000000" pitchFamily="2" charset="2"/>
              <a:buChar char="v"/>
            </a:pPr>
            <a:r>
              <a:rPr lang="en-US" sz="2800" dirty="0">
                <a:solidFill>
                  <a:srgbClr val="372970"/>
                </a:solidFill>
              </a:rPr>
              <a:t>Powder Coating and Electroplating</a:t>
            </a:r>
          </a:p>
          <a:p>
            <a:pPr marL="1177925" lvl="3" indent="-457200" algn="just" rtl="0">
              <a:spcBef>
                <a:spcPts val="560"/>
              </a:spcBef>
              <a:spcAft>
                <a:spcPts val="0"/>
              </a:spcAft>
              <a:buClr>
                <a:srgbClr val="372970"/>
              </a:buClr>
              <a:buSzPts val="2800"/>
              <a:buFont typeface="Wingdings" panose="05000000000000000000" pitchFamily="2" charset="2"/>
              <a:buChar char="v"/>
            </a:pPr>
            <a:r>
              <a:rPr lang="en-US" sz="2800" dirty="0">
                <a:solidFill>
                  <a:srgbClr val="372970"/>
                </a:solidFill>
              </a:rPr>
              <a:t>Electroless Plating</a:t>
            </a:r>
          </a:p>
          <a:p>
            <a:pPr marL="1177925" lvl="3" indent="-457200" algn="just" rtl="0">
              <a:spcBef>
                <a:spcPts val="560"/>
              </a:spcBef>
              <a:spcAft>
                <a:spcPts val="0"/>
              </a:spcAft>
              <a:buClr>
                <a:srgbClr val="372970"/>
              </a:buClr>
              <a:buSzPts val="2800"/>
              <a:buFont typeface="Wingdings" panose="05000000000000000000" pitchFamily="2" charset="2"/>
              <a:buChar char="v"/>
            </a:pPr>
            <a:r>
              <a:rPr lang="en-US" sz="2800" dirty="0">
                <a:solidFill>
                  <a:srgbClr val="372970"/>
                </a:solidFill>
              </a:rPr>
              <a:t>Hot Dip Galvanizing</a:t>
            </a:r>
            <a:endParaRPr sz="2800" dirty="0">
              <a:solidFill>
                <a:srgbClr val="372970"/>
              </a:solidFill>
            </a:endParaRPr>
          </a:p>
        </p:txBody>
      </p:sp>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1"/>
          <p:cNvSpPr txBox="1">
            <a:spLocks noGrp="1"/>
          </p:cNvSpPr>
          <p:nvPr>
            <p:ph type="subTitle" idx="1"/>
          </p:nvPr>
        </p:nvSpPr>
        <p:spPr>
          <a:xfrm>
            <a:off x="470239" y="413327"/>
            <a:ext cx="8239652" cy="6324600"/>
          </a:xfrm>
          <a:prstGeom prst="rect">
            <a:avLst/>
          </a:prstGeom>
          <a:noFill/>
          <a:ln>
            <a:noFill/>
          </a:ln>
        </p:spPr>
        <p:txBody>
          <a:bodyPr spcFirstLastPara="1" wrap="square" lIns="0" tIns="45700" rIns="18275" bIns="45700" anchor="t" anchorCtr="0">
            <a:normAutofit/>
          </a:bodyPr>
          <a:lstStyle/>
          <a:p>
            <a:pPr marL="0" lvl="0" indent="0" algn="just" rtl="0">
              <a:spcBef>
                <a:spcPts val="0"/>
              </a:spcBef>
              <a:spcAft>
                <a:spcPts val="0"/>
              </a:spcAft>
              <a:buSzPts val="2660"/>
              <a:buNone/>
            </a:pPr>
            <a:r>
              <a:rPr lang="en-US" sz="2800" dirty="0">
                <a:solidFill>
                  <a:srgbClr val="372970"/>
                </a:solidFill>
              </a:rPr>
              <a:t>	</a:t>
            </a:r>
            <a:r>
              <a:rPr lang="en-US" sz="2800" u="sng" dirty="0">
                <a:solidFill>
                  <a:srgbClr val="372970"/>
                </a:solidFill>
              </a:rPr>
              <a:t>List of Machinery is as under</a:t>
            </a:r>
            <a:r>
              <a:rPr lang="en-US" sz="2800" dirty="0">
                <a:solidFill>
                  <a:srgbClr val="372970"/>
                </a:solidFill>
              </a:rPr>
              <a:t>:</a:t>
            </a:r>
            <a:endParaRPr dirty="0"/>
          </a:p>
          <a:p>
            <a:pPr marL="0" lvl="0" indent="0" algn="just" rtl="0">
              <a:spcBef>
                <a:spcPts val="480"/>
              </a:spcBef>
              <a:spcAft>
                <a:spcPts val="0"/>
              </a:spcAft>
              <a:buSzPts val="2280"/>
              <a:buNone/>
            </a:pPr>
            <a:endParaRPr sz="2400" dirty="0">
              <a:solidFill>
                <a:srgbClr val="372970"/>
              </a:solidFill>
            </a:endParaRPr>
          </a:p>
          <a:p>
            <a:pPr marL="1104900" lvl="2" indent="-342900" algn="just" rtl="0">
              <a:spcBef>
                <a:spcPts val="480"/>
              </a:spcBef>
              <a:spcAft>
                <a:spcPts val="0"/>
              </a:spcAft>
              <a:buClr>
                <a:srgbClr val="372970"/>
              </a:buClr>
              <a:buSzPts val="2400"/>
              <a:buFont typeface="Wingdings" panose="05000000000000000000" pitchFamily="2" charset="2"/>
              <a:buChar char="v"/>
            </a:pPr>
            <a:r>
              <a:rPr lang="en-US" sz="2200" dirty="0">
                <a:solidFill>
                  <a:srgbClr val="372970"/>
                </a:solidFill>
                <a:ea typeface="Bookman Old Style"/>
                <a:cs typeface="Bookman Old Style"/>
                <a:sym typeface="Bookman Old Style"/>
              </a:rPr>
              <a:t>Power Presses from 5 tons to 250 tons. …8 Nos. </a:t>
            </a:r>
            <a:endParaRPr dirty="0"/>
          </a:p>
          <a:p>
            <a:pPr marL="1117600" lvl="2" indent="-342900" algn="just" rtl="0">
              <a:spcBef>
                <a:spcPts val="440"/>
              </a:spcBef>
              <a:spcAft>
                <a:spcPts val="0"/>
              </a:spcAft>
              <a:buClr>
                <a:srgbClr val="372970"/>
              </a:buClr>
              <a:buSzPts val="2200"/>
              <a:buFont typeface="Wingdings" panose="05000000000000000000" pitchFamily="2" charset="2"/>
              <a:buChar char="v"/>
            </a:pPr>
            <a:r>
              <a:rPr lang="en-US" sz="2200" dirty="0">
                <a:solidFill>
                  <a:srgbClr val="372970"/>
                </a:solidFill>
                <a:ea typeface="Bookman Old Style"/>
                <a:cs typeface="Bookman Old Style"/>
                <a:sym typeface="Bookman Old Style"/>
              </a:rPr>
              <a:t>Hydraulic Presses up to 150 tons. ..2 Nos. </a:t>
            </a:r>
            <a:endParaRPr dirty="0"/>
          </a:p>
          <a:p>
            <a:pPr marL="1117600" lvl="2" indent="-342900" algn="just" rtl="0">
              <a:spcBef>
                <a:spcPts val="440"/>
              </a:spcBef>
              <a:spcAft>
                <a:spcPts val="0"/>
              </a:spcAft>
              <a:buClr>
                <a:srgbClr val="372970"/>
              </a:buClr>
              <a:buSzPts val="2200"/>
              <a:buFont typeface="Wingdings" panose="05000000000000000000" pitchFamily="2" charset="2"/>
              <a:buChar char="v"/>
            </a:pPr>
            <a:r>
              <a:rPr lang="en-US" sz="2200" dirty="0">
                <a:solidFill>
                  <a:srgbClr val="372970"/>
                </a:solidFill>
                <a:ea typeface="Bookman Old Style"/>
                <a:cs typeface="Bookman Old Style"/>
                <a:sym typeface="Bookman Old Style"/>
              </a:rPr>
              <a:t>Double action deep draw Presses up to 150 tons. 3 Nos.</a:t>
            </a:r>
            <a:endParaRPr dirty="0"/>
          </a:p>
          <a:p>
            <a:pPr marL="1117600" lvl="2" indent="-342900" algn="just" rtl="0">
              <a:spcBef>
                <a:spcPts val="440"/>
              </a:spcBef>
              <a:spcAft>
                <a:spcPts val="0"/>
              </a:spcAft>
              <a:buClr>
                <a:srgbClr val="372970"/>
              </a:buClr>
              <a:buSzPts val="2200"/>
              <a:buFont typeface="Wingdings" panose="05000000000000000000" pitchFamily="2" charset="2"/>
              <a:buChar char="v"/>
            </a:pPr>
            <a:r>
              <a:rPr lang="en-US" sz="2200" dirty="0">
                <a:solidFill>
                  <a:srgbClr val="372970"/>
                </a:solidFill>
                <a:ea typeface="Bookman Old Style"/>
                <a:cs typeface="Bookman Old Style"/>
                <a:sym typeface="Bookman Old Style"/>
              </a:rPr>
              <a:t>Press Brake…10 ft. </a:t>
            </a:r>
            <a:endParaRPr dirty="0"/>
          </a:p>
          <a:p>
            <a:pPr marL="1117600" lvl="2" indent="-342900" algn="just" rtl="0">
              <a:spcBef>
                <a:spcPts val="440"/>
              </a:spcBef>
              <a:spcAft>
                <a:spcPts val="0"/>
              </a:spcAft>
              <a:buClr>
                <a:srgbClr val="372970"/>
              </a:buClr>
              <a:buSzPts val="2200"/>
              <a:buFont typeface="Wingdings" panose="05000000000000000000" pitchFamily="2" charset="2"/>
              <a:buChar char="v"/>
            </a:pPr>
            <a:r>
              <a:rPr lang="en-US" sz="2200" dirty="0">
                <a:solidFill>
                  <a:srgbClr val="372970"/>
                </a:solidFill>
                <a:ea typeface="Bookman Old Style"/>
                <a:cs typeface="Bookman Old Style"/>
                <a:sym typeface="Bookman Old Style"/>
              </a:rPr>
              <a:t>Shearing machine….10 ft. </a:t>
            </a:r>
            <a:endParaRPr dirty="0"/>
          </a:p>
          <a:p>
            <a:pPr marL="1117600" lvl="2" indent="-342900" algn="just" rtl="0">
              <a:spcBef>
                <a:spcPts val="440"/>
              </a:spcBef>
              <a:spcAft>
                <a:spcPts val="0"/>
              </a:spcAft>
              <a:buClr>
                <a:srgbClr val="372970"/>
              </a:buClr>
              <a:buSzPts val="2200"/>
              <a:buFont typeface="Wingdings" panose="05000000000000000000" pitchFamily="2" charset="2"/>
              <a:buChar char="v"/>
            </a:pPr>
            <a:r>
              <a:rPr lang="en-US" sz="2200" dirty="0">
                <a:solidFill>
                  <a:srgbClr val="372970"/>
                </a:solidFill>
                <a:ea typeface="Bookman Old Style"/>
                <a:cs typeface="Bookman Old Style"/>
                <a:sym typeface="Bookman Old Style"/>
              </a:rPr>
              <a:t>TIG / MIG welding Machine….3 Nos. </a:t>
            </a:r>
            <a:endParaRPr dirty="0"/>
          </a:p>
          <a:p>
            <a:pPr marL="1117600" lvl="2" indent="-342900" algn="just" rtl="0">
              <a:spcBef>
                <a:spcPts val="440"/>
              </a:spcBef>
              <a:spcAft>
                <a:spcPts val="0"/>
              </a:spcAft>
              <a:buClr>
                <a:srgbClr val="372970"/>
              </a:buClr>
              <a:buSzPts val="2200"/>
              <a:buFont typeface="Wingdings" panose="05000000000000000000" pitchFamily="2" charset="2"/>
              <a:buChar char="v"/>
            </a:pPr>
            <a:r>
              <a:rPr lang="en-US" sz="2200" dirty="0">
                <a:solidFill>
                  <a:srgbClr val="372970"/>
                </a:solidFill>
                <a:ea typeface="Bookman Old Style"/>
                <a:cs typeface="Bookman Old Style"/>
                <a:sym typeface="Bookman Old Style"/>
              </a:rPr>
              <a:t>Surface Grinder </a:t>
            </a:r>
            <a:endParaRPr dirty="0"/>
          </a:p>
          <a:p>
            <a:pPr marL="1117600" lvl="2" indent="-342900" algn="just" rtl="0">
              <a:spcBef>
                <a:spcPts val="440"/>
              </a:spcBef>
              <a:spcAft>
                <a:spcPts val="0"/>
              </a:spcAft>
              <a:buClr>
                <a:srgbClr val="372970"/>
              </a:buClr>
              <a:buSzPts val="2200"/>
              <a:buFont typeface="Wingdings" panose="05000000000000000000" pitchFamily="2" charset="2"/>
              <a:buChar char="v"/>
            </a:pPr>
            <a:r>
              <a:rPr lang="en-US" sz="2200" dirty="0">
                <a:solidFill>
                  <a:srgbClr val="372970"/>
                </a:solidFill>
                <a:ea typeface="Bookman Old Style"/>
                <a:cs typeface="Bookman Old Style"/>
                <a:sym typeface="Bookman Old Style"/>
              </a:rPr>
              <a:t>Spark Erosion Machine </a:t>
            </a:r>
            <a:endParaRPr dirty="0"/>
          </a:p>
          <a:p>
            <a:pPr marL="1117600" lvl="2" indent="-342900" algn="just" rtl="0">
              <a:spcBef>
                <a:spcPts val="440"/>
              </a:spcBef>
              <a:spcAft>
                <a:spcPts val="0"/>
              </a:spcAft>
              <a:buClr>
                <a:srgbClr val="372970"/>
              </a:buClr>
              <a:buSzPts val="2200"/>
              <a:buFont typeface="Wingdings" panose="05000000000000000000" pitchFamily="2" charset="2"/>
              <a:buChar char="v"/>
            </a:pPr>
            <a:r>
              <a:rPr lang="en-US" sz="2200" dirty="0">
                <a:solidFill>
                  <a:srgbClr val="372970"/>
                </a:solidFill>
                <a:ea typeface="Bookman Old Style"/>
                <a:cs typeface="Bookman Old Style"/>
                <a:sym typeface="Bookman Old Style"/>
              </a:rPr>
              <a:t>Milling machine</a:t>
            </a:r>
            <a:endParaRPr dirty="0"/>
          </a:p>
          <a:p>
            <a:pPr marL="1117600" lvl="2" indent="-342900" algn="just" rtl="0">
              <a:spcBef>
                <a:spcPts val="440"/>
              </a:spcBef>
              <a:spcAft>
                <a:spcPts val="0"/>
              </a:spcAft>
              <a:buClr>
                <a:srgbClr val="372970"/>
              </a:buClr>
              <a:buSzPts val="2200"/>
              <a:buFont typeface="Wingdings" panose="05000000000000000000" pitchFamily="2" charset="2"/>
              <a:buChar char="v"/>
            </a:pPr>
            <a:r>
              <a:rPr lang="en-US" sz="2200" dirty="0">
                <a:solidFill>
                  <a:srgbClr val="372970"/>
                </a:solidFill>
                <a:ea typeface="Bookman Old Style"/>
                <a:cs typeface="Bookman Old Style"/>
                <a:sym typeface="Bookman Old Style"/>
              </a:rPr>
              <a:t>Shaping machine</a:t>
            </a:r>
            <a:endParaRPr dirty="0"/>
          </a:p>
          <a:p>
            <a:pPr marL="1117600" lvl="2" indent="-342900" algn="just" rtl="0">
              <a:spcBef>
                <a:spcPts val="440"/>
              </a:spcBef>
              <a:spcAft>
                <a:spcPts val="0"/>
              </a:spcAft>
              <a:buClr>
                <a:srgbClr val="372970"/>
              </a:buClr>
              <a:buSzPts val="2200"/>
              <a:buFont typeface="Wingdings" panose="05000000000000000000" pitchFamily="2" charset="2"/>
              <a:buChar char="v"/>
            </a:pPr>
            <a:r>
              <a:rPr lang="en-US" sz="2200" dirty="0">
                <a:solidFill>
                  <a:srgbClr val="372970"/>
                </a:solidFill>
                <a:ea typeface="Bookman Old Style"/>
                <a:cs typeface="Bookman Old Style"/>
                <a:sym typeface="Bookman Old Style"/>
              </a:rPr>
              <a:t>Lathe machines…5 Nos. </a:t>
            </a:r>
            <a:endParaRPr dirty="0"/>
          </a:p>
          <a:p>
            <a:pPr marL="1117600" lvl="2" indent="-342900" algn="just" rtl="0">
              <a:spcBef>
                <a:spcPts val="440"/>
              </a:spcBef>
              <a:spcAft>
                <a:spcPts val="0"/>
              </a:spcAft>
              <a:buClr>
                <a:srgbClr val="372970"/>
              </a:buClr>
              <a:buSzPts val="2200"/>
              <a:buFont typeface="Wingdings" panose="05000000000000000000" pitchFamily="2" charset="2"/>
              <a:buChar char="v"/>
            </a:pPr>
            <a:r>
              <a:rPr lang="en-US" sz="2200" dirty="0">
                <a:solidFill>
                  <a:srgbClr val="372970"/>
                </a:solidFill>
                <a:ea typeface="Bookman Old Style"/>
                <a:cs typeface="Bookman Old Style"/>
                <a:sym typeface="Bookman Old Style"/>
              </a:rPr>
              <a:t>Vibratory Deburring &amp; Polishing Machine</a:t>
            </a:r>
            <a:endParaRPr sz="2200" dirty="0">
              <a:solidFill>
                <a:srgbClr val="372970"/>
              </a:solidFill>
              <a:ea typeface="Bookman Old Style"/>
              <a:cs typeface="Bookman Old Style"/>
              <a:sym typeface="Bookman Old Style"/>
            </a:endParaRPr>
          </a:p>
        </p:txBody>
      </p:sp>
    </p:spTree>
  </p:cSld>
  <p:clrMapOvr>
    <a:masterClrMapping/>
  </p:clrMapOvr>
  <p:transition>
    <p:fade thruBlk="1"/>
  </p:transition>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116</TotalTime>
  <Words>927</Words>
  <Application>Microsoft Office PowerPoint</Application>
  <PresentationFormat>On-screen Show (4:3)</PresentationFormat>
  <Paragraphs>125</Paragraphs>
  <Slides>20</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Calibri</vt:lpstr>
      <vt:lpstr>Constantia</vt:lpstr>
      <vt:lpstr>Wingdings</vt:lpstr>
      <vt:lpstr>Wingdings 3</vt:lpstr>
      <vt:lpstr>Bookman Old Style</vt:lpstr>
      <vt:lpstr>Arial</vt:lpstr>
      <vt:lpstr>Trebuchet MS</vt:lpstr>
      <vt:lpstr>Facet</vt:lpstr>
      <vt:lpstr>NEERAJ EXIM ENTERPRISES</vt:lpstr>
      <vt:lpstr>PROFILE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NEERAJ EXIM ENTERPRISES</dc:title>
  <cp:lastModifiedBy>Niraj Brahmkhatri</cp:lastModifiedBy>
  <cp:revision>6</cp:revision>
  <dcterms:modified xsi:type="dcterms:W3CDTF">2022-11-04T13:03:14Z</dcterms:modified>
</cp:coreProperties>
</file>